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5" r:id="rId3"/>
    <p:sldId id="257" r:id="rId4"/>
    <p:sldId id="283" r:id="rId5"/>
    <p:sldId id="284" r:id="rId6"/>
    <p:sldId id="258" r:id="rId7"/>
    <p:sldId id="272" r:id="rId8"/>
    <p:sldId id="259" r:id="rId9"/>
    <p:sldId id="273" r:id="rId10"/>
    <p:sldId id="260" r:id="rId11"/>
    <p:sldId id="274" r:id="rId12"/>
    <p:sldId id="261" r:id="rId13"/>
    <p:sldId id="262" r:id="rId14"/>
    <p:sldId id="264" r:id="rId15"/>
    <p:sldId id="270" r:id="rId16"/>
    <p:sldId id="27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2/8/2024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KMAT CONSEQUENCES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2023-2024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6480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Foreword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Consequences can be determined as:</a:t>
            </a:r>
          </a:p>
          <a:p>
            <a:r>
              <a:rPr lang="en-GB" dirty="0" smtClean="0"/>
              <a:t>1. A reinforcement – used to encourage the behaviour in the future, more frequently</a:t>
            </a:r>
          </a:p>
          <a:p>
            <a:r>
              <a:rPr lang="en-GB" dirty="0" smtClean="0"/>
              <a:t>2. a stimulus to discourage behaviour</a:t>
            </a:r>
          </a:p>
          <a:p>
            <a:r>
              <a:rPr lang="en-GB" dirty="0" smtClean="0"/>
              <a:t>What is the purpose of a consequence?</a:t>
            </a:r>
          </a:p>
          <a:p>
            <a:r>
              <a:rPr lang="en-GB" dirty="0" smtClean="0"/>
              <a:t>They have one primary useful effect ; they deter. They  give pause for reflection and make the recipient think, as they sit there “I might not do this again.”</a:t>
            </a:r>
          </a:p>
          <a:p>
            <a:r>
              <a:rPr lang="en-GB" dirty="0" smtClean="0"/>
              <a:t>Tom Bennett</a:t>
            </a:r>
          </a:p>
          <a:p>
            <a:r>
              <a:rPr lang="en-GB" dirty="0" smtClean="0">
                <a:solidFill>
                  <a:srgbClr val="FFFF00"/>
                </a:solidFill>
              </a:rPr>
              <a:t>Researched in line with Stokes Park Primary School, Paul Dix, Tom Bennett, DFE Behaviour in school guidance 2022</a:t>
            </a:r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1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002" y="-151787"/>
            <a:ext cx="10571998" cy="970450"/>
          </a:xfrm>
        </p:spPr>
        <p:txBody>
          <a:bodyPr/>
          <a:lstStyle/>
          <a:p>
            <a:r>
              <a:rPr lang="en-GB" dirty="0" smtClean="0"/>
              <a:t>School/Staff full Version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944" y="818663"/>
            <a:ext cx="8477655" cy="582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7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SCRIPTS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454738"/>
          </a:xfrm>
        </p:spPr>
        <p:txBody>
          <a:bodyPr/>
          <a:lstStyle/>
          <a:p>
            <a:pPr lvl="1"/>
            <a:r>
              <a:rPr lang="en-GB" dirty="0" smtClean="0"/>
              <a:t>A script is simply a prepared set of responses or phrases to say in order to cope with a situation as efficiently as possible. By having these a teacher can react efficiently.</a:t>
            </a:r>
          </a:p>
          <a:p>
            <a:pPr lvl="1"/>
            <a:r>
              <a:rPr lang="en-GB" sz="2400" dirty="0" smtClean="0"/>
              <a:t>A script is not:</a:t>
            </a:r>
          </a:p>
          <a:p>
            <a:pPr lvl="1"/>
            <a:r>
              <a:rPr lang="en-GB" dirty="0" smtClean="0"/>
              <a:t>A ritual to be followed slavishly, </a:t>
            </a:r>
            <a:r>
              <a:rPr lang="en-GB" dirty="0"/>
              <a:t>not a straight jacket and should not be replace </a:t>
            </a:r>
            <a:r>
              <a:rPr lang="en-GB" dirty="0" smtClean="0"/>
              <a:t>sincerity or professionalism</a:t>
            </a:r>
          </a:p>
          <a:p>
            <a:pPr lvl="1"/>
            <a:r>
              <a:rPr lang="en-GB" dirty="0" smtClean="0"/>
              <a:t>They are not the last word in perfect responses</a:t>
            </a:r>
          </a:p>
          <a:p>
            <a:pPr lvl="1"/>
            <a:r>
              <a:rPr lang="en-GB" dirty="0" smtClean="0"/>
              <a:t>They might not be the right thing to say in any given circumstance, the minute you think of something better to say , you use that instead.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7178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script 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Gives adults preparation to handle a situation in a calm and focussed manner</a:t>
            </a:r>
          </a:p>
          <a:p>
            <a:r>
              <a:rPr lang="en-GB" dirty="0" smtClean="0"/>
              <a:t>It minimises errors generated when having to think on one’s feet</a:t>
            </a:r>
          </a:p>
          <a:p>
            <a:r>
              <a:rPr lang="en-GB" dirty="0" smtClean="0"/>
              <a:t>You say what needs to be said but in a pastoral </a:t>
            </a:r>
            <a:r>
              <a:rPr lang="en-GB" smtClean="0"/>
              <a:t>supportive way;</a:t>
            </a:r>
            <a:endParaRPr lang="en-GB" dirty="0"/>
          </a:p>
          <a:p>
            <a:r>
              <a:rPr lang="en-GB" dirty="0" smtClean="0"/>
              <a:t>SCRIPTS CAN AND SHOULD be ad-libbed to suit the circumstance as long as you stick to the main points.</a:t>
            </a:r>
          </a:p>
          <a:p>
            <a:r>
              <a:rPr lang="en-GB" dirty="0" smtClean="0"/>
              <a:t>The more you use them, the less you need them as they assimilate into your normal conversation.</a:t>
            </a:r>
          </a:p>
        </p:txBody>
      </p:sp>
    </p:spTree>
    <p:extLst>
      <p:ext uri="{BB962C8B-B14F-4D97-AF65-F5344CB8AC3E}">
        <p14:creationId xmlns:p14="http://schemas.microsoft.com/office/powerpoint/2010/main" val="268521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C1 - Unexpected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72" y="2245576"/>
            <a:ext cx="11764703" cy="219307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385097" y="4703879"/>
            <a:ext cx="7143375" cy="1000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Teachers can use their judgement and discretion when giving this consequence. It might be that some children need a couple of reminders before moving to C2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8420100" y="4848225"/>
            <a:ext cx="3095625" cy="148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Not exhaustive lists used.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188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Script 1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851" y="2645569"/>
            <a:ext cx="10715147" cy="2097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5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C2 - Persistent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499" y="2323236"/>
            <a:ext cx="11374535" cy="188681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733550" y="4772025"/>
            <a:ext cx="7286625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same applies to this stage and positive reinforcement of they can make the right choice before moving to C3.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797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SCRIPT 2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62" y="2659855"/>
            <a:ext cx="11343246" cy="2055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6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C3 - Serious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189411" y="4317756"/>
            <a:ext cx="4504950" cy="2438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C3 begins the issuing of cards.</a:t>
            </a:r>
          </a:p>
          <a:p>
            <a:pPr algn="ctr"/>
            <a:r>
              <a:rPr lang="en-GB" dirty="0" smtClean="0"/>
              <a:t>They have had all the warnings and reminders.</a:t>
            </a:r>
          </a:p>
          <a:p>
            <a:pPr algn="ctr"/>
            <a:r>
              <a:rPr lang="en-GB" dirty="0" smtClean="0"/>
              <a:t>At each card stage a restorative conversation should be had to support the expectations and deter from the second card. </a:t>
            </a:r>
          </a:p>
          <a:p>
            <a:pPr algn="ctr"/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800850" y="4438650"/>
            <a:ext cx="3933448" cy="1809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first yellow card will be verbalised to the child then the second and third will be discretely given.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13" y="2032248"/>
            <a:ext cx="12064772" cy="203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6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Script 3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9150" y="2298498"/>
            <a:ext cx="10553700" cy="3484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9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C4 – Very serious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571502" y="4124682"/>
            <a:ext cx="5248275" cy="1581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 red letter can be sent to parents based on the teacher’s judgement.</a:t>
            </a:r>
          </a:p>
          <a:p>
            <a:pPr algn="ctr"/>
            <a:r>
              <a:rPr lang="en-GB" dirty="0" smtClean="0"/>
              <a:t>The actual red card issued may be enough deterrent for the pupil.</a:t>
            </a:r>
            <a:endParaRPr lang="en-GB" dirty="0"/>
          </a:p>
        </p:txBody>
      </p:sp>
      <p:sp>
        <p:nvSpPr>
          <p:cNvPr id="6" name="Oval 5"/>
          <p:cNvSpPr/>
          <p:nvPr/>
        </p:nvSpPr>
        <p:spPr>
          <a:xfrm>
            <a:off x="7391400" y="4252753"/>
            <a:ext cx="4505325" cy="1762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The discussion about it with parents should be made by appointment rather than in the playground.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666751" y="5871947"/>
            <a:ext cx="7143750" cy="8431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If a red card is received on a Friday afternoon, then the consequence will be carried over to the Monday of the next week and explained to both pupil and parent.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70707"/>
            <a:ext cx="11919178" cy="190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9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C5 – Extremely Serious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075" y="2648555"/>
            <a:ext cx="11800184" cy="113287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28650" y="4591050"/>
            <a:ext cx="4343400" cy="1476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Please note that incidents can move straight to C4 or C5 based on the severity of the action.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221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points to remember: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4245188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The consequences are designed for both the behaviour curriculum routines and everyday behaviours/expectations.</a:t>
            </a:r>
          </a:p>
          <a:p>
            <a:r>
              <a:rPr lang="en-GB" dirty="0" smtClean="0"/>
              <a:t>It is not set in stone and teacher’s professional judgement is key – they know the pupils.</a:t>
            </a:r>
          </a:p>
          <a:p>
            <a:r>
              <a:rPr lang="en-GB" dirty="0" smtClean="0"/>
              <a:t>It is not a race to move through the stages to C5.</a:t>
            </a:r>
          </a:p>
          <a:p>
            <a:r>
              <a:rPr lang="en-GB" dirty="0" smtClean="0"/>
              <a:t>It is more about supporting conversations at each stage to prevent the pupil from moving onwards.</a:t>
            </a:r>
          </a:p>
          <a:p>
            <a:r>
              <a:rPr lang="en-GB" b="1" u="sng" dirty="0" smtClean="0"/>
              <a:t>Every member of staff </a:t>
            </a:r>
            <a:r>
              <a:rPr lang="en-GB" dirty="0" smtClean="0"/>
              <a:t>will be trained using the same consequences and language with the same expectations of when to move a pupil on. </a:t>
            </a:r>
          </a:p>
          <a:p>
            <a:r>
              <a:rPr lang="en-GB" dirty="0" smtClean="0"/>
              <a:t>Success plans are available to create and put in place for an individual regarding the routine expectations.</a:t>
            </a:r>
          </a:p>
          <a:p>
            <a:r>
              <a:rPr lang="en-GB" dirty="0" smtClean="0"/>
              <a:t>If no cards are issued in a day but only a reminder is given, then the next day begins a new.</a:t>
            </a:r>
          </a:p>
          <a:p>
            <a:r>
              <a:rPr lang="en-GB" dirty="0" smtClean="0"/>
              <a:t>Cards are cumulative through the week.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96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Classroom Pupils version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6483" y="1417638"/>
            <a:ext cx="7997917" cy="5146808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9015411" y="3867150"/>
            <a:ext cx="2657475" cy="255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Work is underway to create a version using pictures or symbols so everyone can access.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0235" y="2371725"/>
            <a:ext cx="1647825" cy="1295400"/>
          </a:xfrm>
          <a:prstGeom prst="rect">
            <a:avLst/>
          </a:prstGeom>
        </p:spPr>
      </p:pic>
      <p:sp>
        <p:nvSpPr>
          <p:cNvPr id="6" name="Left Arrow 5"/>
          <p:cNvSpPr/>
          <p:nvPr/>
        </p:nvSpPr>
        <p:spPr>
          <a:xfrm>
            <a:off x="6934200" y="2838450"/>
            <a:ext cx="2447925" cy="1809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5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95687" y="2478880"/>
            <a:ext cx="4824413" cy="361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9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790</TotalTime>
  <Words>665</Words>
  <Application>Microsoft Office PowerPoint</Application>
  <PresentationFormat>Widescreen</PresentationFormat>
  <Paragraphs>54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Century Gothic</vt:lpstr>
      <vt:lpstr>Wingdings 2</vt:lpstr>
      <vt:lpstr>Quotable</vt:lpstr>
      <vt:lpstr>KMAT CONSEQUENCES</vt:lpstr>
      <vt:lpstr>Foreword</vt:lpstr>
      <vt:lpstr>School/Staff full Version </vt:lpstr>
      <vt:lpstr>SCRIPTS</vt:lpstr>
      <vt:lpstr>A script …</vt:lpstr>
      <vt:lpstr>C1 - Unexpected</vt:lpstr>
      <vt:lpstr>Script 1</vt:lpstr>
      <vt:lpstr>C2 - Persistent</vt:lpstr>
      <vt:lpstr>SCRIPT 2</vt:lpstr>
      <vt:lpstr>C3 - Serious</vt:lpstr>
      <vt:lpstr>Script 3</vt:lpstr>
      <vt:lpstr>C4 – Very serious</vt:lpstr>
      <vt:lpstr>C5 – Extremely Serious</vt:lpstr>
      <vt:lpstr>Key points to remember:</vt:lpstr>
      <vt:lpstr>Classroom Pupils version</vt:lpstr>
      <vt:lpstr>PowerPoint Presentation</vt:lpstr>
    </vt:vector>
  </TitlesOfParts>
  <Company>Christ Church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KMAT CONSEQUENCES</dc:title>
  <dc:creator>Kerry James</dc:creator>
  <cp:lastModifiedBy>Kerry James</cp:lastModifiedBy>
  <cp:revision>37</cp:revision>
  <dcterms:created xsi:type="dcterms:W3CDTF">2024-01-17T10:47:47Z</dcterms:created>
  <dcterms:modified xsi:type="dcterms:W3CDTF">2024-02-08T12:02:38Z</dcterms:modified>
</cp:coreProperties>
</file>