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4"/>
  </p:notesMasterIdLst>
  <p:sldIdLst>
    <p:sldId id="256" r:id="rId2"/>
    <p:sldId id="272" r:id="rId3"/>
    <p:sldId id="258" r:id="rId4"/>
    <p:sldId id="273" r:id="rId5"/>
    <p:sldId id="259" r:id="rId6"/>
    <p:sldId id="278" r:id="rId7"/>
    <p:sldId id="264" r:id="rId8"/>
    <p:sldId id="271" r:id="rId9"/>
    <p:sldId id="275" r:id="rId10"/>
    <p:sldId id="262" r:id="rId11"/>
    <p:sldId id="260" r:id="rId12"/>
    <p:sldId id="261" r:id="rId13"/>
    <p:sldId id="263" r:id="rId14"/>
    <p:sldId id="265" r:id="rId15"/>
    <p:sldId id="277" r:id="rId16"/>
    <p:sldId id="270" r:id="rId17"/>
    <p:sldId id="266" r:id="rId18"/>
    <p:sldId id="268" r:id="rId19"/>
    <p:sldId id="279" r:id="rId20"/>
    <p:sldId id="269" r:id="rId21"/>
    <p:sldId id="267" r:id="rId22"/>
    <p:sldId id="257"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83" autoAdjust="0"/>
    <p:restoredTop sz="94660"/>
  </p:normalViewPr>
  <p:slideViewPr>
    <p:cSldViewPr snapToGrid="0">
      <p:cViewPr varScale="1">
        <p:scale>
          <a:sx n="72" d="100"/>
          <a:sy n="72" d="100"/>
        </p:scale>
        <p:origin x="80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FE3C52B-66C1-4495-B7EF-C55A558170D5}" type="doc">
      <dgm:prSet loTypeId="urn:microsoft.com/office/officeart/2005/8/layout/hierarchy1" loCatId="hierarchy" qsTypeId="urn:microsoft.com/office/officeart/2005/8/quickstyle/simple1" qsCatId="simple" csTypeId="urn:microsoft.com/office/officeart/2005/8/colors/colorful1" csCatId="colorful"/>
      <dgm:spPr/>
      <dgm:t>
        <a:bodyPr/>
        <a:lstStyle/>
        <a:p>
          <a:endParaRPr lang="en-US"/>
        </a:p>
      </dgm:t>
    </dgm:pt>
    <dgm:pt modelId="{8681ABF0-C96D-4573-AD19-D4A2EDF3B4A9}">
      <dgm:prSet/>
      <dgm:spPr/>
      <dgm:t>
        <a:bodyPr/>
        <a:lstStyle/>
        <a:p>
          <a:pPr rtl="0"/>
          <a:r>
            <a:rPr lang="en-US" dirty="0"/>
            <a:t>Identified children will have success plans created for them</a:t>
          </a:r>
          <a:r>
            <a:rPr lang="en-US" dirty="0">
              <a:latin typeface="The Serif Hand Black"/>
            </a:rPr>
            <a:t> designed by </a:t>
          </a:r>
          <a:r>
            <a:rPr lang="en-US" dirty="0"/>
            <a:t>all staff that support the child.</a:t>
          </a:r>
        </a:p>
      </dgm:t>
    </dgm:pt>
    <dgm:pt modelId="{206EDF8A-AC7A-490A-94A5-EB0CEAE8E7EB}" type="parTrans" cxnId="{12CAB646-4222-4824-BAC1-B2CB4A73923A}">
      <dgm:prSet/>
      <dgm:spPr/>
      <dgm:t>
        <a:bodyPr/>
        <a:lstStyle/>
        <a:p>
          <a:endParaRPr lang="en-US"/>
        </a:p>
      </dgm:t>
    </dgm:pt>
    <dgm:pt modelId="{12ADF73C-EBC7-4838-99FA-5FAC6ED4D8E5}" type="sibTrans" cxnId="{12CAB646-4222-4824-BAC1-B2CB4A73923A}">
      <dgm:prSet/>
      <dgm:spPr/>
      <dgm:t>
        <a:bodyPr/>
        <a:lstStyle/>
        <a:p>
          <a:endParaRPr lang="en-US"/>
        </a:p>
      </dgm:t>
    </dgm:pt>
    <dgm:pt modelId="{B8B33646-66E3-4FEC-896B-D934364D494B}">
      <dgm:prSet/>
      <dgm:spPr/>
      <dgm:t>
        <a:bodyPr/>
        <a:lstStyle/>
        <a:p>
          <a:r>
            <a:rPr lang="en-US"/>
            <a:t>These plans will adapt the routine for them that still allows them to follow them.</a:t>
          </a:r>
        </a:p>
      </dgm:t>
    </dgm:pt>
    <dgm:pt modelId="{D80A64C1-FFCF-4A01-B4DF-034C1E954596}" type="parTrans" cxnId="{D498E60F-FC3B-4B20-ADA7-2F36976E0BCC}">
      <dgm:prSet/>
      <dgm:spPr/>
      <dgm:t>
        <a:bodyPr/>
        <a:lstStyle/>
        <a:p>
          <a:endParaRPr lang="en-US"/>
        </a:p>
      </dgm:t>
    </dgm:pt>
    <dgm:pt modelId="{9B20A6C4-F475-4DB4-9D57-059C3B2B24A1}" type="sibTrans" cxnId="{D498E60F-FC3B-4B20-ADA7-2F36976E0BCC}">
      <dgm:prSet/>
      <dgm:spPr/>
      <dgm:t>
        <a:bodyPr/>
        <a:lstStyle/>
        <a:p>
          <a:endParaRPr lang="en-US"/>
        </a:p>
      </dgm:t>
    </dgm:pt>
    <dgm:pt modelId="{F782ACDB-E605-46ED-9DC8-155988D4D0D7}">
      <dgm:prSet/>
      <dgm:spPr/>
      <dgm:t>
        <a:bodyPr/>
        <a:lstStyle/>
        <a:p>
          <a:r>
            <a:rPr lang="en-US"/>
            <a:t>The same high expectation is applied</a:t>
          </a:r>
        </a:p>
      </dgm:t>
    </dgm:pt>
    <dgm:pt modelId="{8DBC10CF-B317-42FE-A9B4-65E8C26FB052}" type="parTrans" cxnId="{EB8AED1A-EFAA-42D7-9BAD-FD5DDA1E5BDB}">
      <dgm:prSet/>
      <dgm:spPr/>
      <dgm:t>
        <a:bodyPr/>
        <a:lstStyle/>
        <a:p>
          <a:endParaRPr lang="en-US"/>
        </a:p>
      </dgm:t>
    </dgm:pt>
    <dgm:pt modelId="{DA52896D-7DCC-46A1-9A88-98E2A28C0B9B}" type="sibTrans" cxnId="{EB8AED1A-EFAA-42D7-9BAD-FD5DDA1E5BDB}">
      <dgm:prSet/>
      <dgm:spPr/>
      <dgm:t>
        <a:bodyPr/>
        <a:lstStyle/>
        <a:p>
          <a:endParaRPr lang="en-US"/>
        </a:p>
      </dgm:t>
    </dgm:pt>
    <dgm:pt modelId="{AA710769-7C99-464E-BD8F-05EC4A94F95A}" type="pres">
      <dgm:prSet presAssocID="{BFE3C52B-66C1-4495-B7EF-C55A558170D5}" presName="hierChild1" presStyleCnt="0">
        <dgm:presLayoutVars>
          <dgm:chPref val="1"/>
          <dgm:dir/>
          <dgm:animOne val="branch"/>
          <dgm:animLvl val="lvl"/>
          <dgm:resizeHandles/>
        </dgm:presLayoutVars>
      </dgm:prSet>
      <dgm:spPr/>
      <dgm:t>
        <a:bodyPr/>
        <a:lstStyle/>
        <a:p>
          <a:endParaRPr lang="en-US"/>
        </a:p>
      </dgm:t>
    </dgm:pt>
    <dgm:pt modelId="{3BC62A3F-7556-40DD-B1B2-D1341B74E753}" type="pres">
      <dgm:prSet presAssocID="{8681ABF0-C96D-4573-AD19-D4A2EDF3B4A9}" presName="hierRoot1" presStyleCnt="0"/>
      <dgm:spPr/>
    </dgm:pt>
    <dgm:pt modelId="{F3527559-B589-4499-8369-062BBD022590}" type="pres">
      <dgm:prSet presAssocID="{8681ABF0-C96D-4573-AD19-D4A2EDF3B4A9}" presName="composite" presStyleCnt="0"/>
      <dgm:spPr/>
    </dgm:pt>
    <dgm:pt modelId="{E273E471-209A-423C-9F44-9B984F85EE50}" type="pres">
      <dgm:prSet presAssocID="{8681ABF0-C96D-4573-AD19-D4A2EDF3B4A9}" presName="background" presStyleLbl="node0" presStyleIdx="0" presStyleCnt="3"/>
      <dgm:spPr/>
    </dgm:pt>
    <dgm:pt modelId="{2FD497D0-1D7C-4A1F-ADBE-A2BE5C3B61FF}" type="pres">
      <dgm:prSet presAssocID="{8681ABF0-C96D-4573-AD19-D4A2EDF3B4A9}" presName="text" presStyleLbl="fgAcc0" presStyleIdx="0" presStyleCnt="3">
        <dgm:presLayoutVars>
          <dgm:chPref val="3"/>
        </dgm:presLayoutVars>
      </dgm:prSet>
      <dgm:spPr/>
      <dgm:t>
        <a:bodyPr/>
        <a:lstStyle/>
        <a:p>
          <a:endParaRPr lang="en-US"/>
        </a:p>
      </dgm:t>
    </dgm:pt>
    <dgm:pt modelId="{84ED98B5-B463-4792-B689-0830C6C09735}" type="pres">
      <dgm:prSet presAssocID="{8681ABF0-C96D-4573-AD19-D4A2EDF3B4A9}" presName="hierChild2" presStyleCnt="0"/>
      <dgm:spPr/>
    </dgm:pt>
    <dgm:pt modelId="{5E6C6874-E6B0-4021-BC13-9BF5DFAD58FA}" type="pres">
      <dgm:prSet presAssocID="{B8B33646-66E3-4FEC-896B-D934364D494B}" presName="hierRoot1" presStyleCnt="0"/>
      <dgm:spPr/>
    </dgm:pt>
    <dgm:pt modelId="{633B0C38-C9F2-41C0-878B-86B8E62AAAC8}" type="pres">
      <dgm:prSet presAssocID="{B8B33646-66E3-4FEC-896B-D934364D494B}" presName="composite" presStyleCnt="0"/>
      <dgm:spPr/>
    </dgm:pt>
    <dgm:pt modelId="{0ED6A73F-6AED-44D7-B523-BD3128C84224}" type="pres">
      <dgm:prSet presAssocID="{B8B33646-66E3-4FEC-896B-D934364D494B}" presName="background" presStyleLbl="node0" presStyleIdx="1" presStyleCnt="3"/>
      <dgm:spPr/>
    </dgm:pt>
    <dgm:pt modelId="{C78C464C-00A3-47F3-8F0F-80B8499370A8}" type="pres">
      <dgm:prSet presAssocID="{B8B33646-66E3-4FEC-896B-D934364D494B}" presName="text" presStyleLbl="fgAcc0" presStyleIdx="1" presStyleCnt="3">
        <dgm:presLayoutVars>
          <dgm:chPref val="3"/>
        </dgm:presLayoutVars>
      </dgm:prSet>
      <dgm:spPr/>
      <dgm:t>
        <a:bodyPr/>
        <a:lstStyle/>
        <a:p>
          <a:endParaRPr lang="en-US"/>
        </a:p>
      </dgm:t>
    </dgm:pt>
    <dgm:pt modelId="{9CE420D5-8AA2-43E7-82E6-7553D0A1F2AE}" type="pres">
      <dgm:prSet presAssocID="{B8B33646-66E3-4FEC-896B-D934364D494B}" presName="hierChild2" presStyleCnt="0"/>
      <dgm:spPr/>
    </dgm:pt>
    <dgm:pt modelId="{CFF94DF4-4449-4B9B-BC11-07FA21E11207}" type="pres">
      <dgm:prSet presAssocID="{F782ACDB-E605-46ED-9DC8-155988D4D0D7}" presName="hierRoot1" presStyleCnt="0"/>
      <dgm:spPr/>
    </dgm:pt>
    <dgm:pt modelId="{34093D83-8FC7-457C-AFBF-7431BE18B412}" type="pres">
      <dgm:prSet presAssocID="{F782ACDB-E605-46ED-9DC8-155988D4D0D7}" presName="composite" presStyleCnt="0"/>
      <dgm:spPr/>
    </dgm:pt>
    <dgm:pt modelId="{5DD847D7-8F47-442A-99A6-011DC4880564}" type="pres">
      <dgm:prSet presAssocID="{F782ACDB-E605-46ED-9DC8-155988D4D0D7}" presName="background" presStyleLbl="node0" presStyleIdx="2" presStyleCnt="3"/>
      <dgm:spPr/>
    </dgm:pt>
    <dgm:pt modelId="{80E097FB-ED25-46D9-A248-6F5CD82D785C}" type="pres">
      <dgm:prSet presAssocID="{F782ACDB-E605-46ED-9DC8-155988D4D0D7}" presName="text" presStyleLbl="fgAcc0" presStyleIdx="2" presStyleCnt="3">
        <dgm:presLayoutVars>
          <dgm:chPref val="3"/>
        </dgm:presLayoutVars>
      </dgm:prSet>
      <dgm:spPr/>
      <dgm:t>
        <a:bodyPr/>
        <a:lstStyle/>
        <a:p>
          <a:endParaRPr lang="en-US"/>
        </a:p>
      </dgm:t>
    </dgm:pt>
    <dgm:pt modelId="{4CE512C5-3E65-4C58-A7C8-EC618C3D4EF5}" type="pres">
      <dgm:prSet presAssocID="{F782ACDB-E605-46ED-9DC8-155988D4D0D7}" presName="hierChild2" presStyleCnt="0"/>
      <dgm:spPr/>
    </dgm:pt>
  </dgm:ptLst>
  <dgm:cxnLst>
    <dgm:cxn modelId="{39DA49E6-6CE0-4A0D-9415-6C60BF76B737}" type="presOf" srcId="{F782ACDB-E605-46ED-9DC8-155988D4D0D7}" destId="{80E097FB-ED25-46D9-A248-6F5CD82D785C}" srcOrd="0" destOrd="0" presId="urn:microsoft.com/office/officeart/2005/8/layout/hierarchy1"/>
    <dgm:cxn modelId="{D498E60F-FC3B-4B20-ADA7-2F36976E0BCC}" srcId="{BFE3C52B-66C1-4495-B7EF-C55A558170D5}" destId="{B8B33646-66E3-4FEC-896B-D934364D494B}" srcOrd="1" destOrd="0" parTransId="{D80A64C1-FFCF-4A01-B4DF-034C1E954596}" sibTransId="{9B20A6C4-F475-4DB4-9D57-059C3B2B24A1}"/>
    <dgm:cxn modelId="{12CAB646-4222-4824-BAC1-B2CB4A73923A}" srcId="{BFE3C52B-66C1-4495-B7EF-C55A558170D5}" destId="{8681ABF0-C96D-4573-AD19-D4A2EDF3B4A9}" srcOrd="0" destOrd="0" parTransId="{206EDF8A-AC7A-490A-94A5-EB0CEAE8E7EB}" sibTransId="{12ADF73C-EBC7-4838-99FA-5FAC6ED4D8E5}"/>
    <dgm:cxn modelId="{0B89A797-3BFD-47B9-B851-1147318842EB}" type="presOf" srcId="{8681ABF0-C96D-4573-AD19-D4A2EDF3B4A9}" destId="{2FD497D0-1D7C-4A1F-ADBE-A2BE5C3B61FF}" srcOrd="0" destOrd="0" presId="urn:microsoft.com/office/officeart/2005/8/layout/hierarchy1"/>
    <dgm:cxn modelId="{EB8AED1A-EFAA-42D7-9BAD-FD5DDA1E5BDB}" srcId="{BFE3C52B-66C1-4495-B7EF-C55A558170D5}" destId="{F782ACDB-E605-46ED-9DC8-155988D4D0D7}" srcOrd="2" destOrd="0" parTransId="{8DBC10CF-B317-42FE-A9B4-65E8C26FB052}" sibTransId="{DA52896D-7DCC-46A1-9A88-98E2A28C0B9B}"/>
    <dgm:cxn modelId="{57A56372-5E6C-47E3-8021-FCD175BD8E23}" type="presOf" srcId="{B8B33646-66E3-4FEC-896B-D934364D494B}" destId="{C78C464C-00A3-47F3-8F0F-80B8499370A8}" srcOrd="0" destOrd="0" presId="urn:microsoft.com/office/officeart/2005/8/layout/hierarchy1"/>
    <dgm:cxn modelId="{A688F10D-AC18-42B0-BEF5-705E3BCEF701}" type="presOf" srcId="{BFE3C52B-66C1-4495-B7EF-C55A558170D5}" destId="{AA710769-7C99-464E-BD8F-05EC4A94F95A}" srcOrd="0" destOrd="0" presId="urn:microsoft.com/office/officeart/2005/8/layout/hierarchy1"/>
    <dgm:cxn modelId="{C854933F-97E4-4845-846A-8087579351E7}" type="presParOf" srcId="{AA710769-7C99-464E-BD8F-05EC4A94F95A}" destId="{3BC62A3F-7556-40DD-B1B2-D1341B74E753}" srcOrd="0" destOrd="0" presId="urn:microsoft.com/office/officeart/2005/8/layout/hierarchy1"/>
    <dgm:cxn modelId="{0D36DAC2-7C13-48DD-ABE3-DDB1E3CA73F3}" type="presParOf" srcId="{3BC62A3F-7556-40DD-B1B2-D1341B74E753}" destId="{F3527559-B589-4499-8369-062BBD022590}" srcOrd="0" destOrd="0" presId="urn:microsoft.com/office/officeart/2005/8/layout/hierarchy1"/>
    <dgm:cxn modelId="{85F21C96-9760-4E97-A054-884131ED2B09}" type="presParOf" srcId="{F3527559-B589-4499-8369-062BBD022590}" destId="{E273E471-209A-423C-9F44-9B984F85EE50}" srcOrd="0" destOrd="0" presId="urn:microsoft.com/office/officeart/2005/8/layout/hierarchy1"/>
    <dgm:cxn modelId="{F278CB91-DE30-440A-A376-EDAB1D3B040C}" type="presParOf" srcId="{F3527559-B589-4499-8369-062BBD022590}" destId="{2FD497D0-1D7C-4A1F-ADBE-A2BE5C3B61FF}" srcOrd="1" destOrd="0" presId="urn:microsoft.com/office/officeart/2005/8/layout/hierarchy1"/>
    <dgm:cxn modelId="{F1719C74-5AFD-4F76-9307-1B7A5CA71EC7}" type="presParOf" srcId="{3BC62A3F-7556-40DD-B1B2-D1341B74E753}" destId="{84ED98B5-B463-4792-B689-0830C6C09735}" srcOrd="1" destOrd="0" presId="urn:microsoft.com/office/officeart/2005/8/layout/hierarchy1"/>
    <dgm:cxn modelId="{60D3DB96-E23E-4931-96CD-497F35D0C7DF}" type="presParOf" srcId="{AA710769-7C99-464E-BD8F-05EC4A94F95A}" destId="{5E6C6874-E6B0-4021-BC13-9BF5DFAD58FA}" srcOrd="1" destOrd="0" presId="urn:microsoft.com/office/officeart/2005/8/layout/hierarchy1"/>
    <dgm:cxn modelId="{8031239F-F401-4E2B-8302-472700F2063A}" type="presParOf" srcId="{5E6C6874-E6B0-4021-BC13-9BF5DFAD58FA}" destId="{633B0C38-C9F2-41C0-878B-86B8E62AAAC8}" srcOrd="0" destOrd="0" presId="urn:microsoft.com/office/officeart/2005/8/layout/hierarchy1"/>
    <dgm:cxn modelId="{F3FB6030-524F-4BBC-9999-EAAE4A057E65}" type="presParOf" srcId="{633B0C38-C9F2-41C0-878B-86B8E62AAAC8}" destId="{0ED6A73F-6AED-44D7-B523-BD3128C84224}" srcOrd="0" destOrd="0" presId="urn:microsoft.com/office/officeart/2005/8/layout/hierarchy1"/>
    <dgm:cxn modelId="{637AE146-BCAB-4808-8D24-3BE0F03BCD19}" type="presParOf" srcId="{633B0C38-C9F2-41C0-878B-86B8E62AAAC8}" destId="{C78C464C-00A3-47F3-8F0F-80B8499370A8}" srcOrd="1" destOrd="0" presId="urn:microsoft.com/office/officeart/2005/8/layout/hierarchy1"/>
    <dgm:cxn modelId="{4F7E9506-A0C2-4661-9D88-83BD36C0BC4A}" type="presParOf" srcId="{5E6C6874-E6B0-4021-BC13-9BF5DFAD58FA}" destId="{9CE420D5-8AA2-43E7-82E6-7553D0A1F2AE}" srcOrd="1" destOrd="0" presId="urn:microsoft.com/office/officeart/2005/8/layout/hierarchy1"/>
    <dgm:cxn modelId="{68FD842C-AA23-461B-8B67-C0C9D5CB820F}" type="presParOf" srcId="{AA710769-7C99-464E-BD8F-05EC4A94F95A}" destId="{CFF94DF4-4449-4B9B-BC11-07FA21E11207}" srcOrd="2" destOrd="0" presId="urn:microsoft.com/office/officeart/2005/8/layout/hierarchy1"/>
    <dgm:cxn modelId="{A6CC66FC-F466-4B8F-A831-E60E32E29AD5}" type="presParOf" srcId="{CFF94DF4-4449-4B9B-BC11-07FA21E11207}" destId="{34093D83-8FC7-457C-AFBF-7431BE18B412}" srcOrd="0" destOrd="0" presId="urn:microsoft.com/office/officeart/2005/8/layout/hierarchy1"/>
    <dgm:cxn modelId="{A46BED5C-77F0-40AA-A5A8-4CAFE6E1F009}" type="presParOf" srcId="{34093D83-8FC7-457C-AFBF-7431BE18B412}" destId="{5DD847D7-8F47-442A-99A6-011DC4880564}" srcOrd="0" destOrd="0" presId="urn:microsoft.com/office/officeart/2005/8/layout/hierarchy1"/>
    <dgm:cxn modelId="{89D3E7E0-AE1B-4902-B0CB-9C6BBF32F5AF}" type="presParOf" srcId="{34093D83-8FC7-457C-AFBF-7431BE18B412}" destId="{80E097FB-ED25-46D9-A248-6F5CD82D785C}" srcOrd="1" destOrd="0" presId="urn:microsoft.com/office/officeart/2005/8/layout/hierarchy1"/>
    <dgm:cxn modelId="{F0D57B80-D04B-4865-BEB4-2D23400EEF18}" type="presParOf" srcId="{CFF94DF4-4449-4B9B-BC11-07FA21E11207}" destId="{4CE512C5-3E65-4C58-A7C8-EC618C3D4EF5}"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73E471-209A-423C-9F44-9B984F85EE50}">
      <dsp:nvSpPr>
        <dsp:cNvPr id="0" name=""/>
        <dsp:cNvSpPr/>
      </dsp:nvSpPr>
      <dsp:spPr>
        <a:xfrm>
          <a:off x="0" y="602684"/>
          <a:ext cx="3070088" cy="1949505"/>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FD497D0-1D7C-4A1F-ADBE-A2BE5C3B61FF}">
      <dsp:nvSpPr>
        <dsp:cNvPr id="0" name=""/>
        <dsp:cNvSpPr/>
      </dsp:nvSpPr>
      <dsp:spPr>
        <a:xfrm>
          <a:off x="341120" y="926749"/>
          <a:ext cx="3070088" cy="1949505"/>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n-US" sz="2000" kern="1200" dirty="0"/>
            <a:t>Identified children will have success plans created for them</a:t>
          </a:r>
          <a:r>
            <a:rPr lang="en-US" sz="2000" kern="1200" dirty="0">
              <a:latin typeface="The Serif Hand Black"/>
            </a:rPr>
            <a:t> designed by </a:t>
          </a:r>
          <a:r>
            <a:rPr lang="en-US" sz="2000" kern="1200" dirty="0"/>
            <a:t>all staff that support the child.</a:t>
          </a:r>
        </a:p>
      </dsp:txBody>
      <dsp:txXfrm>
        <a:off x="398219" y="983848"/>
        <a:ext cx="2955890" cy="1835307"/>
      </dsp:txXfrm>
    </dsp:sp>
    <dsp:sp modelId="{0ED6A73F-6AED-44D7-B523-BD3128C84224}">
      <dsp:nvSpPr>
        <dsp:cNvPr id="0" name=""/>
        <dsp:cNvSpPr/>
      </dsp:nvSpPr>
      <dsp:spPr>
        <a:xfrm>
          <a:off x="3752329" y="602684"/>
          <a:ext cx="3070088" cy="1949505"/>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78C464C-00A3-47F3-8F0F-80B8499370A8}">
      <dsp:nvSpPr>
        <dsp:cNvPr id="0" name=""/>
        <dsp:cNvSpPr/>
      </dsp:nvSpPr>
      <dsp:spPr>
        <a:xfrm>
          <a:off x="4093450" y="926749"/>
          <a:ext cx="3070088" cy="1949505"/>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a:t>These plans will adapt the routine for them that still allows them to follow them.</a:t>
          </a:r>
        </a:p>
      </dsp:txBody>
      <dsp:txXfrm>
        <a:off x="4150549" y="983848"/>
        <a:ext cx="2955890" cy="1835307"/>
      </dsp:txXfrm>
    </dsp:sp>
    <dsp:sp modelId="{5DD847D7-8F47-442A-99A6-011DC4880564}">
      <dsp:nvSpPr>
        <dsp:cNvPr id="0" name=""/>
        <dsp:cNvSpPr/>
      </dsp:nvSpPr>
      <dsp:spPr>
        <a:xfrm>
          <a:off x="7504659" y="602684"/>
          <a:ext cx="3070088" cy="1949505"/>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0E097FB-ED25-46D9-A248-6F5CD82D785C}">
      <dsp:nvSpPr>
        <dsp:cNvPr id="0" name=""/>
        <dsp:cNvSpPr/>
      </dsp:nvSpPr>
      <dsp:spPr>
        <a:xfrm>
          <a:off x="7845780" y="926749"/>
          <a:ext cx="3070088" cy="1949505"/>
        </a:xfrm>
        <a:prstGeom prst="roundRect">
          <a:avLst>
            <a:gd name="adj" fmla="val 10000"/>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a:t>The same high expectation is applied</a:t>
          </a:r>
        </a:p>
      </dsp:txBody>
      <dsp:txXfrm>
        <a:off x="7902879" y="983848"/>
        <a:ext cx="2955890" cy="183530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0872CAE-163F-4B72-8268-8BC43B7F688B}" type="datetimeFigureOut">
              <a:rPr lang="en-GB" smtClean="0"/>
              <a:t>29/09/2023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359DD4-9D6D-48C0-9717-79D6A84518B8}" type="slidenum">
              <a:rPr lang="en-GB" smtClean="0"/>
              <a:t>‹#›</a:t>
            </a:fld>
            <a:endParaRPr lang="en-GB"/>
          </a:p>
        </p:txBody>
      </p:sp>
    </p:spTree>
    <p:extLst>
      <p:ext uri="{BB962C8B-B14F-4D97-AF65-F5344CB8AC3E}">
        <p14:creationId xmlns:p14="http://schemas.microsoft.com/office/powerpoint/2010/main" val="28721121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359DD4-9D6D-48C0-9717-79D6A84518B8}" type="slidenum">
              <a:rPr lang="en-GB" smtClean="0"/>
              <a:t>3</a:t>
            </a:fld>
            <a:endParaRPr lang="en-GB"/>
          </a:p>
        </p:txBody>
      </p:sp>
    </p:spTree>
    <p:extLst>
      <p:ext uri="{BB962C8B-B14F-4D97-AF65-F5344CB8AC3E}">
        <p14:creationId xmlns:p14="http://schemas.microsoft.com/office/powerpoint/2010/main" val="88980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359DD4-9D6D-48C0-9717-79D6A84518B8}" type="slidenum">
              <a:rPr lang="en-GB" smtClean="0"/>
              <a:t>4</a:t>
            </a:fld>
            <a:endParaRPr lang="en-GB"/>
          </a:p>
        </p:txBody>
      </p:sp>
    </p:spTree>
    <p:extLst>
      <p:ext uri="{BB962C8B-B14F-4D97-AF65-F5344CB8AC3E}">
        <p14:creationId xmlns:p14="http://schemas.microsoft.com/office/powerpoint/2010/main" val="24243958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359DD4-9D6D-48C0-9717-79D6A84518B8}" type="slidenum">
              <a:rPr lang="en-GB" smtClean="0"/>
              <a:t>7</a:t>
            </a:fld>
            <a:endParaRPr lang="en-GB"/>
          </a:p>
        </p:txBody>
      </p:sp>
    </p:spTree>
    <p:extLst>
      <p:ext uri="{BB962C8B-B14F-4D97-AF65-F5344CB8AC3E}">
        <p14:creationId xmlns:p14="http://schemas.microsoft.com/office/powerpoint/2010/main" val="370072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359DD4-9D6D-48C0-9717-79D6A84518B8}" type="slidenum">
              <a:rPr lang="en-GB" smtClean="0"/>
              <a:t>8</a:t>
            </a:fld>
            <a:endParaRPr lang="en-GB"/>
          </a:p>
        </p:txBody>
      </p:sp>
    </p:spTree>
    <p:extLst>
      <p:ext uri="{BB962C8B-B14F-4D97-AF65-F5344CB8AC3E}">
        <p14:creationId xmlns:p14="http://schemas.microsoft.com/office/powerpoint/2010/main" val="29653751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359DD4-9D6D-48C0-9717-79D6A84518B8}" type="slidenum">
              <a:rPr lang="en-GB" smtClean="0"/>
              <a:t>9</a:t>
            </a:fld>
            <a:endParaRPr lang="en-GB"/>
          </a:p>
        </p:txBody>
      </p:sp>
    </p:spTree>
    <p:extLst>
      <p:ext uri="{BB962C8B-B14F-4D97-AF65-F5344CB8AC3E}">
        <p14:creationId xmlns:p14="http://schemas.microsoft.com/office/powerpoint/2010/main" val="36913508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359DD4-9D6D-48C0-9717-79D6A84518B8}" type="slidenum">
              <a:rPr lang="en-GB" smtClean="0"/>
              <a:t>10</a:t>
            </a:fld>
            <a:endParaRPr lang="en-GB"/>
          </a:p>
        </p:txBody>
      </p:sp>
    </p:spTree>
    <p:extLst>
      <p:ext uri="{BB962C8B-B14F-4D97-AF65-F5344CB8AC3E}">
        <p14:creationId xmlns:p14="http://schemas.microsoft.com/office/powerpoint/2010/main" val="2391336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359DD4-9D6D-48C0-9717-79D6A84518B8}" type="slidenum">
              <a:rPr lang="en-GB" smtClean="0"/>
              <a:t>11</a:t>
            </a:fld>
            <a:endParaRPr lang="en-GB"/>
          </a:p>
        </p:txBody>
      </p:sp>
    </p:spTree>
    <p:extLst>
      <p:ext uri="{BB962C8B-B14F-4D97-AF65-F5344CB8AC3E}">
        <p14:creationId xmlns:p14="http://schemas.microsoft.com/office/powerpoint/2010/main" val="41181281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359DD4-9D6D-48C0-9717-79D6A84518B8}" type="slidenum">
              <a:rPr lang="en-GB" smtClean="0"/>
              <a:t>12</a:t>
            </a:fld>
            <a:endParaRPr lang="en-GB"/>
          </a:p>
        </p:txBody>
      </p:sp>
    </p:spTree>
    <p:extLst>
      <p:ext uri="{BB962C8B-B14F-4D97-AF65-F5344CB8AC3E}">
        <p14:creationId xmlns:p14="http://schemas.microsoft.com/office/powerpoint/2010/main" val="42357662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359DD4-9D6D-48C0-9717-79D6A84518B8}" type="slidenum">
              <a:rPr lang="en-GB" smtClean="0"/>
              <a:t>13</a:t>
            </a:fld>
            <a:endParaRPr lang="en-GB"/>
          </a:p>
        </p:txBody>
      </p:sp>
    </p:spTree>
    <p:extLst>
      <p:ext uri="{BB962C8B-B14F-4D97-AF65-F5344CB8AC3E}">
        <p14:creationId xmlns:p14="http://schemas.microsoft.com/office/powerpoint/2010/main" val="460652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dirty="0"/>
          </a:p>
        </p:txBody>
      </p:sp>
      <p:sp>
        <p:nvSpPr>
          <p:cNvPr id="4" name="Slide Number Placeholder 3"/>
          <p:cNvSpPr>
            <a:spLocks noGrp="1"/>
          </p:cNvSpPr>
          <p:nvPr>
            <p:ph type="sldNum" sz="quarter" idx="10"/>
          </p:nvPr>
        </p:nvSpPr>
        <p:spPr/>
        <p:txBody>
          <a:bodyPr/>
          <a:lstStyle/>
          <a:p>
            <a:fld id="{05359DD4-9D6D-48C0-9717-79D6A84518B8}" type="slidenum">
              <a:rPr lang="en-GB" smtClean="0"/>
              <a:t>14</a:t>
            </a:fld>
            <a:endParaRPr lang="en-GB"/>
          </a:p>
        </p:txBody>
      </p:sp>
    </p:spTree>
    <p:extLst>
      <p:ext uri="{BB962C8B-B14F-4D97-AF65-F5344CB8AC3E}">
        <p14:creationId xmlns:p14="http://schemas.microsoft.com/office/powerpoint/2010/main" val="18589748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359DD4-9D6D-48C0-9717-79D6A84518B8}" type="slidenum">
              <a:rPr lang="en-GB" smtClean="0"/>
              <a:t>15</a:t>
            </a:fld>
            <a:endParaRPr lang="en-GB"/>
          </a:p>
        </p:txBody>
      </p:sp>
    </p:spTree>
    <p:extLst>
      <p:ext uri="{BB962C8B-B14F-4D97-AF65-F5344CB8AC3E}">
        <p14:creationId xmlns:p14="http://schemas.microsoft.com/office/powerpoint/2010/main" val="22239553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359DD4-9D6D-48C0-9717-79D6A84518B8}" type="slidenum">
              <a:rPr lang="en-GB" smtClean="0"/>
              <a:t>16</a:t>
            </a:fld>
            <a:endParaRPr lang="en-GB"/>
          </a:p>
        </p:txBody>
      </p:sp>
    </p:spTree>
    <p:extLst>
      <p:ext uri="{BB962C8B-B14F-4D97-AF65-F5344CB8AC3E}">
        <p14:creationId xmlns:p14="http://schemas.microsoft.com/office/powerpoint/2010/main" val="7161457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359DD4-9D6D-48C0-9717-79D6A84518B8}" type="slidenum">
              <a:rPr lang="en-GB" smtClean="0"/>
              <a:t>17</a:t>
            </a:fld>
            <a:endParaRPr lang="en-GB"/>
          </a:p>
        </p:txBody>
      </p:sp>
    </p:spTree>
    <p:extLst>
      <p:ext uri="{BB962C8B-B14F-4D97-AF65-F5344CB8AC3E}">
        <p14:creationId xmlns:p14="http://schemas.microsoft.com/office/powerpoint/2010/main" val="37561675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359DD4-9D6D-48C0-9717-79D6A84518B8}" type="slidenum">
              <a:rPr lang="en-GB" smtClean="0"/>
              <a:t>18</a:t>
            </a:fld>
            <a:endParaRPr lang="en-GB"/>
          </a:p>
        </p:txBody>
      </p:sp>
    </p:spTree>
    <p:extLst>
      <p:ext uri="{BB962C8B-B14F-4D97-AF65-F5344CB8AC3E}">
        <p14:creationId xmlns:p14="http://schemas.microsoft.com/office/powerpoint/2010/main" val="28884491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359DD4-9D6D-48C0-9717-79D6A84518B8}" type="slidenum">
              <a:rPr lang="en-GB" smtClean="0"/>
              <a:t>19</a:t>
            </a:fld>
            <a:endParaRPr lang="en-GB"/>
          </a:p>
        </p:txBody>
      </p:sp>
    </p:spTree>
    <p:extLst>
      <p:ext uri="{BB962C8B-B14F-4D97-AF65-F5344CB8AC3E}">
        <p14:creationId xmlns:p14="http://schemas.microsoft.com/office/powerpoint/2010/main" val="15754614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359DD4-9D6D-48C0-9717-79D6A84518B8}" type="slidenum">
              <a:rPr lang="en-GB" smtClean="0"/>
              <a:t>20</a:t>
            </a:fld>
            <a:endParaRPr lang="en-GB"/>
          </a:p>
        </p:txBody>
      </p:sp>
    </p:spTree>
    <p:extLst>
      <p:ext uri="{BB962C8B-B14F-4D97-AF65-F5344CB8AC3E}">
        <p14:creationId xmlns:p14="http://schemas.microsoft.com/office/powerpoint/2010/main" val="17984150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359DD4-9D6D-48C0-9717-79D6A84518B8}" type="slidenum">
              <a:rPr lang="en-GB" smtClean="0"/>
              <a:t>21</a:t>
            </a:fld>
            <a:endParaRPr lang="en-GB"/>
          </a:p>
        </p:txBody>
      </p:sp>
    </p:spTree>
    <p:extLst>
      <p:ext uri="{BB962C8B-B14F-4D97-AF65-F5344CB8AC3E}">
        <p14:creationId xmlns:p14="http://schemas.microsoft.com/office/powerpoint/2010/main" val="6579285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5359DD4-9D6D-48C0-9717-79D6A84518B8}" type="slidenum">
              <a:rPr lang="en-GB" smtClean="0"/>
              <a:t>22</a:t>
            </a:fld>
            <a:endParaRPr lang="en-GB"/>
          </a:p>
        </p:txBody>
      </p:sp>
    </p:spTree>
    <p:extLst>
      <p:ext uri="{BB962C8B-B14F-4D97-AF65-F5344CB8AC3E}">
        <p14:creationId xmlns:p14="http://schemas.microsoft.com/office/powerpoint/2010/main" val="6069848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9892A48-AF05-4A19-A6E9-8934C4970A32}" type="datetimeFigureOut">
              <a:rPr lang="en-GB" smtClean="0"/>
              <a:t>29/09/2023</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27C7C5B7-BC82-4950-909F-6419BAE31E53}" type="slidenum">
              <a:rPr lang="en-GB" smtClean="0"/>
              <a:t>‹#›</a:t>
            </a:fld>
            <a:endParaRPr lang="en-GB"/>
          </a:p>
        </p:txBody>
      </p:sp>
    </p:spTree>
    <p:extLst>
      <p:ext uri="{BB962C8B-B14F-4D97-AF65-F5344CB8AC3E}">
        <p14:creationId xmlns:p14="http://schemas.microsoft.com/office/powerpoint/2010/main" val="3133853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9892A48-AF05-4A19-A6E9-8934C4970A32}" type="datetimeFigureOut">
              <a:rPr lang="en-GB" smtClean="0"/>
              <a:t>29/09/2023</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27C7C5B7-BC82-4950-909F-6419BAE31E53}" type="slidenum">
              <a:rPr lang="en-GB" smtClean="0"/>
              <a:t>‹#›</a:t>
            </a:fld>
            <a:endParaRPr lang="en-GB"/>
          </a:p>
        </p:txBody>
      </p:sp>
    </p:spTree>
    <p:extLst>
      <p:ext uri="{BB962C8B-B14F-4D97-AF65-F5344CB8AC3E}">
        <p14:creationId xmlns:p14="http://schemas.microsoft.com/office/powerpoint/2010/main" val="10148320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9892A48-AF05-4A19-A6E9-8934C4970A32}" type="datetimeFigureOut">
              <a:rPr lang="en-GB" smtClean="0"/>
              <a:t>29/09/2023</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27C7C5B7-BC82-4950-909F-6419BAE31E53}" type="slidenum">
              <a:rPr lang="en-GB" smtClean="0"/>
              <a:t>‹#›</a:t>
            </a:fld>
            <a:endParaRPr lang="en-GB"/>
          </a:p>
        </p:txBody>
      </p:sp>
    </p:spTree>
    <p:extLst>
      <p:ext uri="{BB962C8B-B14F-4D97-AF65-F5344CB8AC3E}">
        <p14:creationId xmlns:p14="http://schemas.microsoft.com/office/powerpoint/2010/main" val="6487090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9892A48-AF05-4A19-A6E9-8934C4970A32}" type="datetimeFigureOut">
              <a:rPr lang="en-GB" smtClean="0"/>
              <a:t>29/09/2023</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27C7C5B7-BC82-4950-909F-6419BAE31E53}" type="slidenum">
              <a:rPr lang="en-GB" smtClean="0"/>
              <a:t>‹#›</a:t>
            </a:fld>
            <a:endParaRPr lang="en-GB"/>
          </a:p>
        </p:txBody>
      </p:sp>
    </p:spTree>
    <p:extLst>
      <p:ext uri="{BB962C8B-B14F-4D97-AF65-F5344CB8AC3E}">
        <p14:creationId xmlns:p14="http://schemas.microsoft.com/office/powerpoint/2010/main" val="35635312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9892A48-AF05-4A19-A6E9-8934C4970A32}" type="datetimeFigureOut">
              <a:rPr lang="en-GB" smtClean="0"/>
              <a:t>29/09/2023</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27C7C5B7-BC82-4950-909F-6419BAE31E53}" type="slidenum">
              <a:rPr lang="en-GB" smtClean="0"/>
              <a:t>‹#›</a:t>
            </a:fld>
            <a:endParaRPr lang="en-GB"/>
          </a:p>
        </p:txBody>
      </p:sp>
    </p:spTree>
    <p:extLst>
      <p:ext uri="{BB962C8B-B14F-4D97-AF65-F5344CB8AC3E}">
        <p14:creationId xmlns:p14="http://schemas.microsoft.com/office/powerpoint/2010/main" val="17536436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9892A48-AF05-4A19-A6E9-8934C4970A32}" type="datetimeFigureOut">
              <a:rPr lang="en-GB" smtClean="0"/>
              <a:t>29/09/2023</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27C7C5B7-BC82-4950-909F-6419BAE31E53}" type="slidenum">
              <a:rPr lang="en-GB" smtClean="0"/>
              <a:t>‹#›</a:t>
            </a:fld>
            <a:endParaRPr lang="en-GB"/>
          </a:p>
        </p:txBody>
      </p:sp>
    </p:spTree>
    <p:extLst>
      <p:ext uri="{BB962C8B-B14F-4D97-AF65-F5344CB8AC3E}">
        <p14:creationId xmlns:p14="http://schemas.microsoft.com/office/powerpoint/2010/main" val="29347768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892A48-AF05-4A19-A6E9-8934C4970A32}" type="datetimeFigureOut">
              <a:rPr lang="en-GB" smtClean="0"/>
              <a:t>29/09/2023</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27C7C5B7-BC82-4950-909F-6419BAE31E53}" type="slidenum">
              <a:rPr lang="en-GB" smtClean="0"/>
              <a:t>‹#›</a:t>
            </a:fld>
            <a:endParaRPr lang="en-GB"/>
          </a:p>
        </p:txBody>
      </p:sp>
    </p:spTree>
    <p:extLst>
      <p:ext uri="{BB962C8B-B14F-4D97-AF65-F5344CB8AC3E}">
        <p14:creationId xmlns:p14="http://schemas.microsoft.com/office/powerpoint/2010/main" val="28290061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9892A48-AF05-4A19-A6E9-8934C4970A32}" type="datetimeFigureOut">
              <a:rPr lang="en-GB" smtClean="0"/>
              <a:t>29/09/2023</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27C7C5B7-BC82-4950-909F-6419BAE31E53}" type="slidenum">
              <a:rPr lang="en-GB" smtClean="0"/>
              <a:t>‹#›</a:t>
            </a:fld>
            <a:endParaRPr lang="en-GB"/>
          </a:p>
        </p:txBody>
      </p:sp>
    </p:spTree>
    <p:extLst>
      <p:ext uri="{BB962C8B-B14F-4D97-AF65-F5344CB8AC3E}">
        <p14:creationId xmlns:p14="http://schemas.microsoft.com/office/powerpoint/2010/main" val="5413692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9892A48-AF05-4A19-A6E9-8934C4970A32}" type="datetimeFigureOut">
              <a:rPr lang="en-GB" smtClean="0"/>
              <a:t>29/09/2023</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27C7C5B7-BC82-4950-909F-6419BAE31E53}" type="slidenum">
              <a:rPr lang="en-GB" smtClean="0"/>
              <a:t>‹#›</a:t>
            </a:fld>
            <a:endParaRPr lang="en-GB"/>
          </a:p>
        </p:txBody>
      </p:sp>
    </p:spTree>
    <p:extLst>
      <p:ext uri="{BB962C8B-B14F-4D97-AF65-F5344CB8AC3E}">
        <p14:creationId xmlns:p14="http://schemas.microsoft.com/office/powerpoint/2010/main" val="4922599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9892A48-AF05-4A19-A6E9-8934C4970A32}" type="datetimeFigureOut">
              <a:rPr lang="en-GB" smtClean="0"/>
              <a:t>29/09/2023</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27C7C5B7-BC82-4950-909F-6419BAE31E53}" type="slidenum">
              <a:rPr lang="en-GB" smtClean="0"/>
              <a:t>‹#›</a:t>
            </a:fld>
            <a:endParaRPr lang="en-GB"/>
          </a:p>
        </p:txBody>
      </p:sp>
    </p:spTree>
    <p:extLst>
      <p:ext uri="{BB962C8B-B14F-4D97-AF65-F5344CB8AC3E}">
        <p14:creationId xmlns:p14="http://schemas.microsoft.com/office/powerpoint/2010/main" val="27562188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9892A48-AF05-4A19-A6E9-8934C4970A32}" type="datetimeFigureOut">
              <a:rPr lang="en-GB" smtClean="0"/>
              <a:t>29/09/2023</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27C7C5B7-BC82-4950-909F-6419BAE31E53}"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7729809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9892A48-AF05-4A19-A6E9-8934C4970A32}" type="datetimeFigureOut">
              <a:rPr lang="en-GB" smtClean="0"/>
              <a:t>29/09/2023</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27C7C5B7-BC82-4950-909F-6419BAE31E53}" type="slidenum">
              <a:rPr lang="en-GB" smtClean="0"/>
              <a:t>‹#›</a:t>
            </a:fld>
            <a:endParaRPr lang="en-GB"/>
          </a:p>
        </p:txBody>
      </p:sp>
    </p:spTree>
    <p:extLst>
      <p:ext uri="{BB962C8B-B14F-4D97-AF65-F5344CB8AC3E}">
        <p14:creationId xmlns:p14="http://schemas.microsoft.com/office/powerpoint/2010/main" val="38954737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9892A48-AF05-4A19-A6E9-8934C4970A32}" type="datetimeFigureOut">
              <a:rPr lang="en-GB" smtClean="0"/>
              <a:t>29/09/2023</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27C7C5B7-BC82-4950-909F-6419BAE31E53}"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8269556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9892A48-AF05-4A19-A6E9-8934C4970A32}" type="datetimeFigureOut">
              <a:rPr lang="en-GB" smtClean="0"/>
              <a:t>29/09/2023</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27C7C5B7-BC82-4950-909F-6419BAE31E53}" type="slidenum">
              <a:rPr lang="en-GB" smtClean="0"/>
              <a:t>‹#›</a:t>
            </a:fld>
            <a:endParaRPr lang="en-GB"/>
          </a:p>
        </p:txBody>
      </p:sp>
    </p:spTree>
    <p:extLst>
      <p:ext uri="{BB962C8B-B14F-4D97-AF65-F5344CB8AC3E}">
        <p14:creationId xmlns:p14="http://schemas.microsoft.com/office/powerpoint/2010/main" val="10197631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9892A48-AF05-4A19-A6E9-8934C4970A32}" type="datetimeFigureOut">
              <a:rPr lang="en-GB" smtClean="0"/>
              <a:t>29/09/2023</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27C7C5B7-BC82-4950-909F-6419BAE31E53}" type="slidenum">
              <a:rPr lang="en-GB" smtClean="0"/>
              <a:t>‹#›</a:t>
            </a:fld>
            <a:endParaRPr lang="en-GB"/>
          </a:p>
        </p:txBody>
      </p:sp>
    </p:spTree>
    <p:extLst>
      <p:ext uri="{BB962C8B-B14F-4D97-AF65-F5344CB8AC3E}">
        <p14:creationId xmlns:p14="http://schemas.microsoft.com/office/powerpoint/2010/main" val="23746133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9892A48-AF05-4A19-A6E9-8934C4970A32}" type="datetimeFigureOut">
              <a:rPr lang="en-GB" smtClean="0"/>
              <a:t>29/09/2023</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27C7C5B7-BC82-4950-909F-6419BAE31E53}" type="slidenum">
              <a:rPr lang="en-GB" smtClean="0"/>
              <a:t>‹#›</a:t>
            </a:fld>
            <a:endParaRPr lang="en-GB"/>
          </a:p>
        </p:txBody>
      </p:sp>
    </p:spTree>
    <p:extLst>
      <p:ext uri="{BB962C8B-B14F-4D97-AF65-F5344CB8AC3E}">
        <p14:creationId xmlns:p14="http://schemas.microsoft.com/office/powerpoint/2010/main" val="34125786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9892A48-AF05-4A19-A6E9-8934C4970A32}" type="datetimeFigureOut">
              <a:rPr lang="en-GB" smtClean="0"/>
              <a:t>29/09/2023</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27C7C5B7-BC82-4950-909F-6419BAE31E53}" type="slidenum">
              <a:rPr lang="en-GB" smtClean="0"/>
              <a:t>‹#›</a:t>
            </a:fld>
            <a:endParaRPr lang="en-GB"/>
          </a:p>
        </p:txBody>
      </p:sp>
    </p:spTree>
    <p:extLst>
      <p:ext uri="{BB962C8B-B14F-4D97-AF65-F5344CB8AC3E}">
        <p14:creationId xmlns:p14="http://schemas.microsoft.com/office/powerpoint/2010/main" val="240975186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educationendowmentfoundation.org.uk/education-evidence/guidance-reports/behaviour"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hyperlink" Target="https://dixonsos.com/" TargetMode="External"/><Relationship Id="rId5" Type="http://schemas.openxmlformats.org/officeDocument/2006/relationships/hyperlink" Target="https://www.amazon.co.uk/Running-Room-Teachers-Guide-Behaviour/dp/1913622142/ref=pd_lpo_2?pd_rd_i=1913622142&amp;psc=1" TargetMode="External"/><Relationship Id="rId4" Type="http://schemas.openxmlformats.org/officeDocument/2006/relationships/hyperlink" Target="https://www.amazon.co.uk/When-Adults-Change-Everything-Changes/dp/1781352739" TargetMode="Externa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The Kaleidoscope Behaviour curriculum.</a:t>
            </a:r>
            <a:endParaRPr lang="en-GB" dirty="0"/>
          </a:p>
        </p:txBody>
      </p:sp>
      <p:sp>
        <p:nvSpPr>
          <p:cNvPr id="3" name="Subtitle 2"/>
          <p:cNvSpPr>
            <a:spLocks noGrp="1"/>
          </p:cNvSpPr>
          <p:nvPr>
            <p:ph type="subTitle"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9155357" y="561975"/>
            <a:ext cx="1952625" cy="1952625"/>
          </a:xfrm>
          <a:prstGeom prst="rect">
            <a:avLst/>
          </a:prstGeom>
        </p:spPr>
      </p:pic>
    </p:spTree>
    <p:extLst>
      <p:ext uri="{BB962C8B-B14F-4D97-AF65-F5344CB8AC3E}">
        <p14:creationId xmlns:p14="http://schemas.microsoft.com/office/powerpoint/2010/main" val="138290420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Welcome to our parents.</a:t>
            </a:r>
            <a:endParaRPr lang="en-GB" dirty="0"/>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35005063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CCBF04DF-ED63-412C-AA28-B30B5ADB13E7}"/>
              </a:ext>
            </a:extLst>
          </p:cNvPr>
          <p:cNvPicPr>
            <a:picLocks noGrp="1" noChangeAspect="1"/>
          </p:cNvPicPr>
          <p:nvPr>
            <p:ph idx="1"/>
          </p:nvPr>
        </p:nvPicPr>
        <p:blipFill>
          <a:blip r:embed="rId3"/>
          <a:stretch>
            <a:fillRect/>
          </a:stretch>
        </p:blipFill>
        <p:spPr>
          <a:xfrm>
            <a:off x="1757768" y="1171688"/>
            <a:ext cx="8422374" cy="4351338"/>
          </a:xfrm>
          <a:prstGeom prst="rect">
            <a:avLst/>
          </a:prstGeom>
        </p:spPr>
      </p:pic>
      <p:pic>
        <p:nvPicPr>
          <p:cNvPr id="2" name="Picture 1"/>
          <p:cNvPicPr>
            <a:picLocks noChangeAspect="1"/>
          </p:cNvPicPr>
          <p:nvPr/>
        </p:nvPicPr>
        <p:blipFill>
          <a:blip r:embed="rId4"/>
          <a:stretch>
            <a:fillRect/>
          </a:stretch>
        </p:blipFill>
        <p:spPr>
          <a:xfrm>
            <a:off x="9762025" y="4615594"/>
            <a:ext cx="1952625" cy="1952625"/>
          </a:xfrm>
          <a:prstGeom prst="rect">
            <a:avLst/>
          </a:prstGeom>
        </p:spPr>
      </p:pic>
    </p:spTree>
    <p:extLst>
      <p:ext uri="{BB962C8B-B14F-4D97-AF65-F5344CB8AC3E}">
        <p14:creationId xmlns:p14="http://schemas.microsoft.com/office/powerpoint/2010/main" val="274823033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77A004-2D6A-5E4D-88B7-1F60A0D370B3}"/>
              </a:ext>
            </a:extLst>
          </p:cNvPr>
          <p:cNvSpPr>
            <a:spLocks noGrp="1"/>
          </p:cNvSpPr>
          <p:nvPr>
            <p:ph type="title"/>
          </p:nvPr>
        </p:nvSpPr>
        <p:spPr>
          <a:xfrm>
            <a:off x="5297762" y="329184"/>
            <a:ext cx="6251110" cy="1783080"/>
          </a:xfrm>
        </p:spPr>
        <p:txBody>
          <a:bodyPr anchor="b">
            <a:normAutofit fontScale="90000"/>
          </a:bodyPr>
          <a:lstStyle/>
          <a:p>
            <a:pPr>
              <a:lnSpc>
                <a:spcPct val="90000"/>
              </a:lnSpc>
            </a:pPr>
            <a:r>
              <a:rPr lang="en-US" sz="6100"/>
              <a:t>The rationale behind the idea...</a:t>
            </a:r>
          </a:p>
        </p:txBody>
      </p:sp>
      <p:sp>
        <p:nvSpPr>
          <p:cNvPr id="3" name="Content Placeholder 2">
            <a:extLst>
              <a:ext uri="{FF2B5EF4-FFF2-40B4-BE49-F238E27FC236}">
                <a16:creationId xmlns:a16="http://schemas.microsoft.com/office/drawing/2014/main" id="{C2CC811B-55BF-32E8-C5ED-AED4D1CBCD1B}"/>
              </a:ext>
            </a:extLst>
          </p:cNvPr>
          <p:cNvSpPr>
            <a:spLocks noGrp="1"/>
          </p:cNvSpPr>
          <p:nvPr>
            <p:ph idx="1"/>
          </p:nvPr>
        </p:nvSpPr>
        <p:spPr>
          <a:xfrm>
            <a:off x="5123591" y="2423595"/>
            <a:ext cx="6251110" cy="3483864"/>
          </a:xfrm>
        </p:spPr>
        <p:txBody>
          <a:bodyPr vert="horz" lIns="91440" tIns="45720" rIns="91440" bIns="45720" rtlCol="0" anchor="t">
            <a:noAutofit/>
          </a:bodyPr>
          <a:lstStyle/>
          <a:p>
            <a:r>
              <a:rPr lang="en-US" sz="2000" b="1" dirty="0">
                <a:ea typeface="+mn-lt"/>
                <a:cs typeface="+mn-lt"/>
              </a:rPr>
              <a:t>As humans, our brains make sense of the world by either learning stories about the world told us by others (the most common route to cultural understanding), then (having </a:t>
            </a:r>
            <a:r>
              <a:rPr lang="en-US" sz="2000" b="1" dirty="0" err="1">
                <a:ea typeface="+mn-lt"/>
                <a:cs typeface="+mn-lt"/>
              </a:rPr>
              <a:t>internalised</a:t>
            </a:r>
            <a:r>
              <a:rPr lang="en-US" sz="2000" b="1" dirty="0">
                <a:ea typeface="+mn-lt"/>
                <a:cs typeface="+mn-lt"/>
              </a:rPr>
              <a:t> these stories) making up stories of our own – our internal monologue which we use to </a:t>
            </a:r>
            <a:r>
              <a:rPr lang="en-US" sz="2000" b="1" dirty="0" err="1">
                <a:ea typeface="+mn-lt"/>
                <a:cs typeface="+mn-lt"/>
              </a:rPr>
              <a:t>rationalise</a:t>
            </a:r>
            <a:r>
              <a:rPr lang="en-US" sz="2000" b="1" dirty="0">
                <a:ea typeface="+mn-lt"/>
                <a:cs typeface="+mn-lt"/>
              </a:rPr>
              <a:t> a chaotic world into a coherent narrative of our lives.</a:t>
            </a:r>
          </a:p>
          <a:p>
            <a:r>
              <a:rPr lang="en-US" sz="2000" b="1" dirty="0"/>
              <a:t>Learning </a:t>
            </a:r>
            <a:r>
              <a:rPr lang="en-US" sz="2000" b="1" dirty="0" err="1"/>
              <a:t>behaviour</a:t>
            </a:r>
            <a:r>
              <a:rPr lang="en-US" sz="2000" b="1" dirty="0"/>
              <a:t> routines are the first step of this narrative that is a life-long journey.</a:t>
            </a:r>
          </a:p>
        </p:txBody>
      </p:sp>
      <p:pic>
        <p:nvPicPr>
          <p:cNvPr id="5" name="Picture 4" descr="Magnifying glass on clear background">
            <a:extLst>
              <a:ext uri="{FF2B5EF4-FFF2-40B4-BE49-F238E27FC236}">
                <a16:creationId xmlns:a16="http://schemas.microsoft.com/office/drawing/2014/main" id="{32E03135-C031-B6E8-782B-598C75CC84C8}"/>
              </a:ext>
            </a:extLst>
          </p:cNvPr>
          <p:cNvPicPr>
            <a:picLocks noChangeAspect="1"/>
          </p:cNvPicPr>
          <p:nvPr/>
        </p:nvPicPr>
        <p:blipFill rotWithShape="1">
          <a:blip r:embed="rId3"/>
          <a:srcRect l="40338" r="14334" b="4"/>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Tree>
    <p:extLst>
      <p:ext uri="{BB962C8B-B14F-4D97-AF65-F5344CB8AC3E}">
        <p14:creationId xmlns:p14="http://schemas.microsoft.com/office/powerpoint/2010/main" val="5768635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20655E-9C29-69AB-5148-E93A98198AEA}"/>
              </a:ext>
            </a:extLst>
          </p:cNvPr>
          <p:cNvSpPr>
            <a:spLocks noGrp="1"/>
          </p:cNvSpPr>
          <p:nvPr>
            <p:ph type="title"/>
          </p:nvPr>
        </p:nvSpPr>
        <p:spPr>
          <a:xfrm>
            <a:off x="640080" y="325369"/>
            <a:ext cx="4368602" cy="1956841"/>
          </a:xfrm>
        </p:spPr>
        <p:txBody>
          <a:bodyPr anchor="b">
            <a:noAutofit/>
          </a:bodyPr>
          <a:lstStyle/>
          <a:p>
            <a:r>
              <a:rPr lang="en-US" sz="4400" dirty="0"/>
              <a:t>Were going to teach how to behave.</a:t>
            </a:r>
          </a:p>
        </p:txBody>
      </p:sp>
      <p:pic>
        <p:nvPicPr>
          <p:cNvPr id="5" name="Picture 5" descr="A picture containing background pattern&#10;&#10;Description automatically generated">
            <a:extLst>
              <a:ext uri="{FF2B5EF4-FFF2-40B4-BE49-F238E27FC236}">
                <a16:creationId xmlns:a16="http://schemas.microsoft.com/office/drawing/2014/main" id="{32E6B70E-A24E-183A-0F10-3775DD7AF757}"/>
              </a:ext>
            </a:extLst>
          </p:cNvPr>
          <p:cNvPicPr>
            <a:picLocks noGrp="1" noChangeAspect="1"/>
          </p:cNvPicPr>
          <p:nvPr>
            <p:ph idx="1"/>
          </p:nvPr>
        </p:nvPicPr>
        <p:blipFill>
          <a:blip r:embed="rId2"/>
          <a:stretch>
            <a:fillRect/>
          </a:stretch>
        </p:blipFill>
        <p:spPr>
          <a:xfrm>
            <a:off x="52251" y="3944724"/>
            <a:ext cx="5854674" cy="2407104"/>
          </a:xfrm>
        </p:spPr>
      </p:pic>
      <p:pic>
        <p:nvPicPr>
          <p:cNvPr id="4" name="Picture 4" descr="Calendar&#10;&#10;Description automatically generated">
            <a:extLst>
              <a:ext uri="{FF2B5EF4-FFF2-40B4-BE49-F238E27FC236}">
                <a16:creationId xmlns:a16="http://schemas.microsoft.com/office/drawing/2014/main" id="{46ECF7CE-4E67-A131-F1DD-37B4305B7CBC}"/>
              </a:ext>
            </a:extLst>
          </p:cNvPr>
          <p:cNvPicPr>
            <a:picLocks noChangeAspect="1"/>
          </p:cNvPicPr>
          <p:nvPr/>
        </p:nvPicPr>
        <p:blipFill rotWithShape="1">
          <a:blip r:embed="rId3"/>
          <a:srcRect l="12989" r="14542"/>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62119392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As Ofsted explains:</a:t>
            </a:r>
          </a:p>
        </p:txBody>
      </p:sp>
      <p:sp>
        <p:nvSpPr>
          <p:cNvPr id="3" name="Content Placeholder 2"/>
          <p:cNvSpPr>
            <a:spLocks noGrp="1"/>
          </p:cNvSpPr>
          <p:nvPr>
            <p:ph idx="1"/>
          </p:nvPr>
        </p:nvSpPr>
        <p:spPr/>
        <p:txBody>
          <a:bodyPr>
            <a:normAutofit/>
          </a:bodyPr>
          <a:lstStyle/>
          <a:p>
            <a:r>
              <a:rPr lang="en-GB" sz="2800" dirty="0" smtClean="0"/>
              <a:t>“</a:t>
            </a:r>
            <a:r>
              <a:rPr lang="en-GB" sz="2800" dirty="0"/>
              <a:t>High expectations for behaviour and attitudes should include the development of core values such as respect for self and others, resilience and motivation to succeed.” Positive learning behaviour is about creating an environment where students are encouraged to take ownership of their learning.</a:t>
            </a:r>
          </a:p>
        </p:txBody>
      </p:sp>
    </p:spTree>
    <p:extLst>
      <p:ext uri="{BB962C8B-B14F-4D97-AF65-F5344CB8AC3E}">
        <p14:creationId xmlns:p14="http://schemas.microsoft.com/office/powerpoint/2010/main" val="317081626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it?</a:t>
            </a:r>
            <a:endParaRPr lang="en-GB" dirty="0"/>
          </a:p>
        </p:txBody>
      </p:sp>
      <p:sp>
        <p:nvSpPr>
          <p:cNvPr id="3" name="Content Placeholder 2"/>
          <p:cNvSpPr>
            <a:spLocks noGrp="1"/>
          </p:cNvSpPr>
          <p:nvPr>
            <p:ph idx="1"/>
          </p:nvPr>
        </p:nvSpPr>
        <p:spPr/>
        <p:txBody>
          <a:bodyPr>
            <a:noAutofit/>
          </a:bodyPr>
          <a:lstStyle/>
          <a:p>
            <a:r>
              <a:rPr lang="en-GB" sz="2400" dirty="0" smtClean="0"/>
              <a:t>A new curriculum very much like English or Maths.</a:t>
            </a:r>
          </a:p>
          <a:p>
            <a:r>
              <a:rPr lang="en-GB" sz="2400" dirty="0" smtClean="0"/>
              <a:t>It has a set of set routines to follow that become expectations of behaviour.</a:t>
            </a:r>
          </a:p>
          <a:p>
            <a:r>
              <a:rPr lang="en-GB" sz="2400" dirty="0" smtClean="0"/>
              <a:t>Each routine has a set of simple steps that will be taught just like writing a sentence or calculating a sum.</a:t>
            </a:r>
          </a:p>
          <a:p>
            <a:r>
              <a:rPr lang="en-GB" sz="2400" dirty="0" smtClean="0"/>
              <a:t>Pupils will be told why they are learning it so they understand.</a:t>
            </a:r>
          </a:p>
          <a:p>
            <a:r>
              <a:rPr lang="en-GB" sz="2400" dirty="0" smtClean="0"/>
              <a:t>It will be practised at all times and be consistent across the school and academy.</a:t>
            </a:r>
            <a:endParaRPr lang="en-GB" sz="2400" dirty="0"/>
          </a:p>
        </p:txBody>
      </p:sp>
    </p:spTree>
    <p:extLst>
      <p:ext uri="{BB962C8B-B14F-4D97-AF65-F5344CB8AC3E}">
        <p14:creationId xmlns:p14="http://schemas.microsoft.com/office/powerpoint/2010/main" val="1120844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additive="base">
                                        <p:cTn id="14"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additive="base">
                                        <p:cTn id="20"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 calcmode="lin" valueType="num">
                                      <p:cBhvr additive="base">
                                        <p:cTn id="26"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 calcmode="lin" valueType="num">
                                      <p:cBhvr additive="base">
                                        <p:cTn id="32"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r>
              <a:rPr lang="en-GB" sz="3600" dirty="0" smtClean="0"/>
              <a:t>They are not rules as these can be broken</a:t>
            </a:r>
          </a:p>
          <a:p>
            <a:r>
              <a:rPr lang="en-GB" sz="3600" dirty="0" smtClean="0"/>
              <a:t>They are expectations of behaviour that soon develop into the norm around the school.</a:t>
            </a:r>
            <a:endParaRPr lang="en-GB" sz="3600" dirty="0"/>
          </a:p>
        </p:txBody>
      </p:sp>
    </p:spTree>
    <p:extLst>
      <p:ext uri="{BB962C8B-B14F-4D97-AF65-F5344CB8AC3E}">
        <p14:creationId xmlns:p14="http://schemas.microsoft.com/office/powerpoint/2010/main" val="294096540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B3BB8-819D-18BE-E1E1-3D02C851C883}"/>
              </a:ext>
            </a:extLst>
          </p:cNvPr>
          <p:cNvSpPr>
            <a:spLocks noGrp="1"/>
          </p:cNvSpPr>
          <p:nvPr>
            <p:ph type="title"/>
          </p:nvPr>
        </p:nvSpPr>
        <p:spPr>
          <a:xfrm>
            <a:off x="1676400" y="577067"/>
            <a:ext cx="10515600" cy="1348065"/>
          </a:xfrm>
        </p:spPr>
        <p:txBody>
          <a:bodyPr>
            <a:noAutofit/>
          </a:bodyPr>
          <a:lstStyle/>
          <a:p>
            <a:r>
              <a:rPr lang="en-US" sz="4000" dirty="0">
                <a:solidFill>
                  <a:schemeClr val="tx1"/>
                </a:solidFill>
              </a:rPr>
              <a:t>EVIDENCE B</a:t>
            </a:r>
            <a:r>
              <a:rPr lang="en-US" sz="4000" dirty="0" smtClean="0">
                <a:solidFill>
                  <a:schemeClr val="tx1"/>
                </a:solidFill>
              </a:rPr>
              <a:t>ASED </a:t>
            </a:r>
            <a:r>
              <a:rPr lang="en-US" sz="4000" dirty="0">
                <a:solidFill>
                  <a:schemeClr val="tx1"/>
                </a:solidFill>
              </a:rPr>
              <a:t>RESEARCH USING REAL LIFE EXPERTS:</a:t>
            </a:r>
          </a:p>
        </p:txBody>
      </p:sp>
      <p:sp>
        <p:nvSpPr>
          <p:cNvPr id="3" name="Content Placeholder 2">
            <a:extLst>
              <a:ext uri="{FF2B5EF4-FFF2-40B4-BE49-F238E27FC236}">
                <a16:creationId xmlns:a16="http://schemas.microsoft.com/office/drawing/2014/main" id="{3E079DF0-10CA-0333-1175-B6BC46D293AB}"/>
              </a:ext>
            </a:extLst>
          </p:cNvPr>
          <p:cNvSpPr>
            <a:spLocks noGrp="1"/>
          </p:cNvSpPr>
          <p:nvPr>
            <p:ph idx="1"/>
          </p:nvPr>
        </p:nvSpPr>
        <p:spPr>
          <a:xfrm>
            <a:off x="838200" y="2586789"/>
            <a:ext cx="10515600" cy="3590174"/>
          </a:xfrm>
        </p:spPr>
        <p:txBody>
          <a:bodyPr vert="horz" lIns="91440" tIns="45720" rIns="91440" bIns="45720" rtlCol="0" anchor="t">
            <a:normAutofit fontScale="85000" lnSpcReduction="10000"/>
          </a:bodyPr>
          <a:lstStyle/>
          <a:p>
            <a:r>
              <a:rPr lang="en-US" b="1" i="0" u="sng" dirty="0">
                <a:solidFill>
                  <a:srgbClr val="66C0EC"/>
                </a:solidFill>
                <a:latin typeface="Arial" panose="020B0604020202020204" pitchFamily="34" charset="0"/>
                <a:ea typeface="Alegreya Sans"/>
                <a:cs typeface="Arial" panose="020B0604020202020204" pitchFamily="34" charset="0"/>
                <a:hlinkClick r:id="rId3"/>
              </a:rPr>
              <a:t>The Education Endowment Foundation’s no-nonsense ‘Improving </a:t>
            </a:r>
            <a:r>
              <a:rPr lang="en-US" b="1" i="0" u="sng" dirty="0" err="1">
                <a:solidFill>
                  <a:srgbClr val="66C0EC"/>
                </a:solidFill>
                <a:latin typeface="Arial" panose="020B0604020202020204" pitchFamily="34" charset="0"/>
                <a:ea typeface="Alegreya Sans"/>
                <a:cs typeface="Arial" panose="020B0604020202020204" pitchFamily="34" charset="0"/>
                <a:hlinkClick r:id="rId3"/>
              </a:rPr>
              <a:t>Behaviour</a:t>
            </a:r>
            <a:r>
              <a:rPr lang="en-US" b="1" i="0" u="sng" dirty="0">
                <a:solidFill>
                  <a:srgbClr val="66C0EC"/>
                </a:solidFill>
                <a:latin typeface="Arial" panose="020B0604020202020204" pitchFamily="34" charset="0"/>
                <a:ea typeface="Alegreya Sans"/>
                <a:cs typeface="Arial" panose="020B0604020202020204" pitchFamily="34" charset="0"/>
                <a:hlinkClick r:id="rId3"/>
              </a:rPr>
              <a:t> in Schools’ report.</a:t>
            </a:r>
          </a:p>
          <a:p>
            <a:r>
              <a:rPr lang="en-US" sz="4400" b="1" u="sng" dirty="0">
                <a:solidFill>
                  <a:srgbClr val="66C0EC"/>
                </a:solidFill>
                <a:latin typeface="Arial" panose="020B0604020202020204" pitchFamily="34" charset="0"/>
                <a:ea typeface="+mn-lt"/>
                <a:cs typeface="Arial" panose="020B0604020202020204" pitchFamily="34" charset="0"/>
                <a:hlinkClick r:id="rId4"/>
              </a:rPr>
              <a:t>Paul Dix’s excellent book ‘When the adults change, everything changes’.</a:t>
            </a:r>
            <a:r>
              <a:rPr lang="en-US" sz="4400" b="1" dirty="0">
                <a:solidFill>
                  <a:srgbClr val="E6EDF0"/>
                </a:solidFill>
                <a:latin typeface="Arial" panose="020B0604020202020204" pitchFamily="34" charset="0"/>
                <a:ea typeface="+mn-lt"/>
                <a:cs typeface="Arial" panose="020B0604020202020204" pitchFamily="34" charset="0"/>
              </a:rPr>
              <a:t> </a:t>
            </a:r>
          </a:p>
          <a:p>
            <a:r>
              <a:rPr lang="en-US" sz="4400" b="1" u="sng" dirty="0">
                <a:solidFill>
                  <a:srgbClr val="66C0EC"/>
                </a:solidFill>
                <a:latin typeface="Arial" panose="020B0604020202020204" pitchFamily="34" charset="0"/>
                <a:ea typeface="+mn-lt"/>
                <a:cs typeface="Arial" panose="020B0604020202020204" pitchFamily="34" charset="0"/>
                <a:hlinkClick r:id="rId5"/>
              </a:rPr>
              <a:t>Tom Bennett’s excellent book ‘Running the Room’.</a:t>
            </a:r>
          </a:p>
          <a:p>
            <a:r>
              <a:rPr lang="en-US" sz="4400" b="1" u="sng" dirty="0">
                <a:solidFill>
                  <a:srgbClr val="66C0EC"/>
                </a:solidFill>
                <a:latin typeface="Arial" panose="020B0604020202020204" pitchFamily="34" charset="0"/>
                <a:cs typeface="Arial" panose="020B0604020202020204" pitchFamily="34" charset="0"/>
              </a:rPr>
              <a:t>Dixons Academy  - </a:t>
            </a:r>
            <a:r>
              <a:rPr lang="en-US" sz="4400" b="1" dirty="0">
                <a:latin typeface="Arial" panose="020B0604020202020204" pitchFamily="34" charset="0"/>
                <a:ea typeface="+mn-lt"/>
                <a:cs typeface="Arial" panose="020B0604020202020204" pitchFamily="34" charset="0"/>
                <a:hlinkClick r:id="rId6"/>
              </a:rPr>
              <a:t>https://dixonsos.com/</a:t>
            </a:r>
            <a:r>
              <a:rPr lang="en-US" sz="4400" b="1" dirty="0">
                <a:latin typeface="Arial" panose="020B0604020202020204" pitchFamily="34" charset="0"/>
                <a:ea typeface="+mn-lt"/>
                <a:cs typeface="Arial" panose="020B0604020202020204" pitchFamily="34" charset="0"/>
              </a:rPr>
              <a:t> </a:t>
            </a:r>
            <a:endParaRPr lang="en-US" sz="4400" b="1" u="sng" dirty="0">
              <a:solidFill>
                <a:srgbClr val="66C0EC"/>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109802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AEF590-D87D-F699-C43E-3EE2B681A960}"/>
              </a:ext>
            </a:extLst>
          </p:cNvPr>
          <p:cNvSpPr>
            <a:spLocks noGrp="1"/>
          </p:cNvSpPr>
          <p:nvPr>
            <p:ph type="title"/>
          </p:nvPr>
        </p:nvSpPr>
        <p:spPr>
          <a:xfrm>
            <a:off x="1151467" y="887973"/>
            <a:ext cx="9889067" cy="1325563"/>
          </a:xfrm>
        </p:spPr>
        <p:txBody>
          <a:bodyPr>
            <a:normAutofit fontScale="90000"/>
          </a:bodyPr>
          <a:lstStyle/>
          <a:p>
            <a:r>
              <a:rPr lang="en-US" sz="6600" dirty="0">
                <a:solidFill>
                  <a:schemeClr val="tx1"/>
                </a:solidFill>
              </a:rPr>
              <a:t>Why is positive </a:t>
            </a:r>
            <a:r>
              <a:rPr lang="en-US" sz="6600" dirty="0" err="1">
                <a:solidFill>
                  <a:schemeClr val="tx1"/>
                </a:solidFill>
              </a:rPr>
              <a:t>behaviour</a:t>
            </a:r>
            <a:r>
              <a:rPr lang="en-US" sz="6600" dirty="0">
                <a:solidFill>
                  <a:schemeClr val="tx1"/>
                </a:solidFill>
              </a:rPr>
              <a:t> so important?</a:t>
            </a:r>
          </a:p>
        </p:txBody>
      </p:sp>
      <p:sp>
        <p:nvSpPr>
          <p:cNvPr id="3" name="Content Placeholder 2">
            <a:extLst>
              <a:ext uri="{FF2B5EF4-FFF2-40B4-BE49-F238E27FC236}">
                <a16:creationId xmlns:a16="http://schemas.microsoft.com/office/drawing/2014/main" id="{7BEB8214-6C57-926E-CC3E-40CB8CBD2BA7}"/>
              </a:ext>
            </a:extLst>
          </p:cNvPr>
          <p:cNvSpPr>
            <a:spLocks noGrp="1"/>
          </p:cNvSpPr>
          <p:nvPr>
            <p:ph idx="1"/>
          </p:nvPr>
        </p:nvSpPr>
        <p:spPr>
          <a:xfrm>
            <a:off x="1151467" y="2607733"/>
            <a:ext cx="9889067" cy="3285067"/>
          </a:xfrm>
        </p:spPr>
        <p:txBody>
          <a:bodyPr vert="horz" lIns="91440" tIns="45720" rIns="91440" bIns="45720" rtlCol="0" anchor="t">
            <a:normAutofit fontScale="40000" lnSpcReduction="20000"/>
          </a:bodyPr>
          <a:lstStyle/>
          <a:p>
            <a:endParaRPr lang="en-US" sz="3800" dirty="0">
              <a:solidFill>
                <a:schemeClr val="tx1"/>
              </a:solidFill>
            </a:endParaRPr>
          </a:p>
          <a:p>
            <a:r>
              <a:rPr lang="en-US" sz="4200" dirty="0">
                <a:solidFill>
                  <a:schemeClr val="tx1"/>
                </a:solidFill>
                <a:latin typeface="Rockwell"/>
              </a:rPr>
              <a:t>The way students behave in school is strongly correlated with their eventual outcomes.</a:t>
            </a:r>
            <a:endParaRPr lang="en-US" sz="4200" dirty="0">
              <a:solidFill>
                <a:schemeClr val="tx1"/>
              </a:solidFill>
            </a:endParaRPr>
          </a:p>
          <a:p>
            <a:endParaRPr lang="en-US" sz="5100" dirty="0">
              <a:solidFill>
                <a:schemeClr val="tx1"/>
              </a:solidFill>
            </a:endParaRPr>
          </a:p>
          <a:p>
            <a:r>
              <a:rPr lang="en-US" sz="4200" dirty="0">
                <a:solidFill>
                  <a:schemeClr val="tx1"/>
                </a:solidFill>
                <a:latin typeface="Rockwell"/>
              </a:rPr>
              <a:t>When </a:t>
            </a:r>
            <a:r>
              <a:rPr lang="en-US" sz="4200" dirty="0" err="1">
                <a:solidFill>
                  <a:schemeClr val="tx1"/>
                </a:solidFill>
                <a:latin typeface="Rockwell"/>
              </a:rPr>
              <a:t>behaviour</a:t>
            </a:r>
            <a:r>
              <a:rPr lang="en-US" sz="4200" dirty="0">
                <a:solidFill>
                  <a:schemeClr val="tx1"/>
                </a:solidFill>
                <a:latin typeface="Rockwell"/>
              </a:rPr>
              <a:t> in general improves throughout a school the impact is:</a:t>
            </a:r>
            <a:endParaRPr lang="en-US" sz="4200" dirty="0">
              <a:solidFill>
                <a:schemeClr val="tx1"/>
              </a:solidFill>
            </a:endParaRPr>
          </a:p>
          <a:p>
            <a:r>
              <a:rPr lang="en-US" sz="4200" dirty="0">
                <a:solidFill>
                  <a:schemeClr val="tx1"/>
                </a:solidFill>
                <a:latin typeface="Rockwell"/>
              </a:rPr>
              <a:t>• students achieve more academically and socially </a:t>
            </a:r>
            <a:endParaRPr lang="en-US" sz="4200" dirty="0">
              <a:solidFill>
                <a:schemeClr val="tx1"/>
              </a:solidFill>
            </a:endParaRPr>
          </a:p>
          <a:p>
            <a:r>
              <a:rPr lang="en-US" sz="4200" dirty="0">
                <a:solidFill>
                  <a:schemeClr val="tx1"/>
                </a:solidFill>
                <a:latin typeface="Rockwell"/>
              </a:rPr>
              <a:t>• time is reclaimed for better and more learning </a:t>
            </a:r>
            <a:endParaRPr lang="en-US" sz="4200" dirty="0">
              <a:solidFill>
                <a:schemeClr val="tx1"/>
              </a:solidFill>
            </a:endParaRPr>
          </a:p>
          <a:p>
            <a:r>
              <a:rPr lang="en-US" sz="4200" dirty="0">
                <a:solidFill>
                  <a:schemeClr val="tx1"/>
                </a:solidFill>
                <a:latin typeface="Rockwell"/>
              </a:rPr>
              <a:t>• staff satisfaction improves, retention is higher, recruitment is less problematic</a:t>
            </a:r>
            <a:endParaRPr lang="en-US" sz="4200" dirty="0">
              <a:solidFill>
                <a:schemeClr val="tx1"/>
              </a:solidFill>
            </a:endParaRPr>
          </a:p>
          <a:p>
            <a:r>
              <a:rPr lang="en-US" sz="4200" dirty="0">
                <a:solidFill>
                  <a:schemeClr val="tx1"/>
                </a:solidFill>
                <a:latin typeface="Rockwell"/>
              </a:rPr>
              <a:t>children are more likely to feel safe and happy at school</a:t>
            </a:r>
            <a:endParaRPr lang="en-US" sz="4200" dirty="0">
              <a:solidFill>
                <a:schemeClr val="tx1"/>
              </a:solidFill>
            </a:endParaRPr>
          </a:p>
          <a:p>
            <a:r>
              <a:rPr lang="en-US" dirty="0"/>
              <a:t/>
            </a:r>
            <a:br>
              <a:rPr lang="en-US" dirty="0"/>
            </a:br>
            <a:endParaRPr lang="en-US" dirty="0"/>
          </a:p>
        </p:txBody>
      </p:sp>
    </p:spTree>
    <p:extLst>
      <p:ext uri="{BB962C8B-B14F-4D97-AF65-F5344CB8AC3E}">
        <p14:creationId xmlns:p14="http://schemas.microsoft.com/office/powerpoint/2010/main" val="294092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additive="base">
                                        <p:cTn id="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 calcmode="lin" valueType="num">
                                      <p:cBhvr additive="base">
                                        <p:cTn id="1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 calcmode="lin" valueType="num">
                                      <p:cBhvr additive="base">
                                        <p:cTn id="1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anim calcmode="lin" valueType="num">
                                      <p:cBhvr additive="base">
                                        <p:cTn id="2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6C9E7D-75F3-B10C-9A7B-3FFFBEDAD993}"/>
              </a:ext>
            </a:extLst>
          </p:cNvPr>
          <p:cNvSpPr>
            <a:spLocks noGrp="1"/>
          </p:cNvSpPr>
          <p:nvPr>
            <p:ph type="title"/>
          </p:nvPr>
        </p:nvSpPr>
        <p:spPr>
          <a:xfrm>
            <a:off x="630936" y="639520"/>
            <a:ext cx="8664677" cy="1719072"/>
          </a:xfrm>
        </p:spPr>
        <p:txBody>
          <a:bodyPr anchor="b">
            <a:noAutofit/>
          </a:bodyPr>
          <a:lstStyle/>
          <a:p>
            <a:pPr>
              <a:lnSpc>
                <a:spcPct val="90000"/>
              </a:lnSpc>
            </a:pPr>
            <a:r>
              <a:rPr lang="en-US" sz="4400" dirty="0"/>
              <a:t>Our three new </a:t>
            </a:r>
            <a:r>
              <a:rPr lang="en-US" sz="4400" err="1"/>
              <a:t>behaviour</a:t>
            </a:r>
            <a:r>
              <a:rPr lang="en-US" sz="4400" dirty="0"/>
              <a:t> expectations:</a:t>
            </a:r>
          </a:p>
        </p:txBody>
      </p:sp>
      <p:sp>
        <p:nvSpPr>
          <p:cNvPr id="6" name="Content Placeholder 5">
            <a:extLst>
              <a:ext uri="{FF2B5EF4-FFF2-40B4-BE49-F238E27FC236}">
                <a16:creationId xmlns:a16="http://schemas.microsoft.com/office/drawing/2014/main" id="{031B7D77-9C20-FFF7-8504-A2F76EC6B135}"/>
              </a:ext>
            </a:extLst>
          </p:cNvPr>
          <p:cNvSpPr>
            <a:spLocks noGrp="1"/>
          </p:cNvSpPr>
          <p:nvPr>
            <p:ph idx="1"/>
          </p:nvPr>
        </p:nvSpPr>
        <p:spPr>
          <a:xfrm>
            <a:off x="630936" y="2807208"/>
            <a:ext cx="3429000" cy="3410712"/>
          </a:xfrm>
        </p:spPr>
        <p:txBody>
          <a:bodyPr anchor="t">
            <a:normAutofit/>
          </a:bodyPr>
          <a:lstStyle/>
          <a:p>
            <a:endParaRPr lang="en-US" sz="2400"/>
          </a:p>
        </p:txBody>
      </p:sp>
      <p:sp>
        <p:nvSpPr>
          <p:cNvPr id="7" name="Rectangle: Rounded Corners 6">
            <a:extLst>
              <a:ext uri="{FF2B5EF4-FFF2-40B4-BE49-F238E27FC236}">
                <a16:creationId xmlns:a16="http://schemas.microsoft.com/office/drawing/2014/main" id="{E566A3D8-1CF4-7C38-0991-51723A1E74C9}"/>
              </a:ext>
            </a:extLst>
          </p:cNvPr>
          <p:cNvSpPr/>
          <p:nvPr/>
        </p:nvSpPr>
        <p:spPr>
          <a:xfrm>
            <a:off x="1029353" y="3057169"/>
            <a:ext cx="2771011" cy="2010008"/>
          </a:xfrm>
          <a:prstGeom prst="round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rPr>
              <a:t>BE RESPECTFUL</a:t>
            </a:r>
          </a:p>
        </p:txBody>
      </p:sp>
      <p:sp>
        <p:nvSpPr>
          <p:cNvPr id="8" name="Rectangle: Rounded Corners 7">
            <a:extLst>
              <a:ext uri="{FF2B5EF4-FFF2-40B4-BE49-F238E27FC236}">
                <a16:creationId xmlns:a16="http://schemas.microsoft.com/office/drawing/2014/main" id="{D32C2849-6112-0709-3C0C-032073261F24}"/>
              </a:ext>
            </a:extLst>
          </p:cNvPr>
          <p:cNvSpPr/>
          <p:nvPr/>
        </p:nvSpPr>
        <p:spPr>
          <a:xfrm>
            <a:off x="4299228" y="3053499"/>
            <a:ext cx="2697056" cy="2013679"/>
          </a:xfrm>
          <a:prstGeom prst="roundRect">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4000" dirty="0">
                <a:solidFill>
                  <a:schemeClr val="tx1"/>
                </a:solidFill>
              </a:rPr>
              <a:t>BE READY</a:t>
            </a:r>
          </a:p>
        </p:txBody>
      </p:sp>
      <p:sp>
        <p:nvSpPr>
          <p:cNvPr id="9" name="Rectangle: Rounded Corners 8">
            <a:extLst>
              <a:ext uri="{FF2B5EF4-FFF2-40B4-BE49-F238E27FC236}">
                <a16:creationId xmlns:a16="http://schemas.microsoft.com/office/drawing/2014/main" id="{D87FEDAF-F5AF-EFC2-A2DE-5D406A41D223}"/>
              </a:ext>
            </a:extLst>
          </p:cNvPr>
          <p:cNvSpPr/>
          <p:nvPr/>
        </p:nvSpPr>
        <p:spPr>
          <a:xfrm>
            <a:off x="7622623" y="3053563"/>
            <a:ext cx="2694422" cy="2010008"/>
          </a:xfrm>
          <a:prstGeom prst="roundRect">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4400"/>
              <a:t>BE SAFE</a:t>
            </a:r>
          </a:p>
        </p:txBody>
      </p:sp>
      <p:sp>
        <p:nvSpPr>
          <p:cNvPr id="10" name="Scroll: Horizontal 9">
            <a:extLst>
              <a:ext uri="{FF2B5EF4-FFF2-40B4-BE49-F238E27FC236}">
                <a16:creationId xmlns:a16="http://schemas.microsoft.com/office/drawing/2014/main" id="{0871F5ED-C291-7069-435F-5294A8BD3402}"/>
              </a:ext>
            </a:extLst>
          </p:cNvPr>
          <p:cNvSpPr/>
          <p:nvPr/>
        </p:nvSpPr>
        <p:spPr>
          <a:xfrm>
            <a:off x="1387928" y="5633357"/>
            <a:ext cx="9666514" cy="1066800"/>
          </a:xfrm>
          <a:prstGeom prst="horizontalScrol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t>THESE WILL BE VISIBLE AROUND THE SCHOOL AT ALL TIMES</a:t>
            </a:r>
          </a:p>
        </p:txBody>
      </p:sp>
    </p:spTree>
    <p:extLst>
      <p:ext uri="{BB962C8B-B14F-4D97-AF65-F5344CB8AC3E}">
        <p14:creationId xmlns:p14="http://schemas.microsoft.com/office/powerpoint/2010/main" val="2647248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1000" fill="hold"/>
                                        <p:tgtEl>
                                          <p:spTgt spid="10"/>
                                        </p:tgtEl>
                                        <p:attrNameLst>
                                          <p:attrName>ppt_w</p:attrName>
                                        </p:attrNameLst>
                                      </p:cBhvr>
                                      <p:tavLst>
                                        <p:tav tm="0">
                                          <p:val>
                                            <p:fltVal val="0"/>
                                          </p:val>
                                        </p:tav>
                                        <p:tav tm="100000">
                                          <p:val>
                                            <p:strVal val="#ppt_w"/>
                                          </p:val>
                                        </p:tav>
                                      </p:tavLst>
                                    </p:anim>
                                    <p:anim calcmode="lin" valueType="num">
                                      <p:cBhvr>
                                        <p:cTn id="22" dur="1000" fill="hold"/>
                                        <p:tgtEl>
                                          <p:spTgt spid="10"/>
                                        </p:tgtEl>
                                        <p:attrNameLst>
                                          <p:attrName>ppt_h</p:attrName>
                                        </p:attrNameLst>
                                      </p:cBhvr>
                                      <p:tavLst>
                                        <p:tav tm="0">
                                          <p:val>
                                            <p:fltVal val="0"/>
                                          </p:val>
                                        </p:tav>
                                        <p:tav tm="100000">
                                          <p:val>
                                            <p:strVal val="#ppt_h"/>
                                          </p:val>
                                        </p:tav>
                                      </p:tavLst>
                                    </p:anim>
                                    <p:anim calcmode="lin" valueType="num">
                                      <p:cBhvr>
                                        <p:cTn id="23" dur="1000" fill="hold"/>
                                        <p:tgtEl>
                                          <p:spTgt spid="10"/>
                                        </p:tgtEl>
                                        <p:attrNameLst>
                                          <p:attrName>style.rotation</p:attrName>
                                        </p:attrNameLst>
                                      </p:cBhvr>
                                      <p:tavLst>
                                        <p:tav tm="0">
                                          <p:val>
                                            <p:fltVal val="90"/>
                                          </p:val>
                                        </p:tav>
                                        <p:tav tm="100000">
                                          <p:val>
                                            <p:fltVal val="0"/>
                                          </p:val>
                                        </p:tav>
                                      </p:tavLst>
                                    </p:anim>
                                    <p:animEffect transition="in" filter="fade">
                                      <p:cBhvr>
                                        <p:cTn id="24"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05CDF8-FDFD-3E1A-7733-65F1CEE3BAE5}"/>
              </a:ext>
            </a:extLst>
          </p:cNvPr>
          <p:cNvSpPr>
            <a:spLocks noGrp="1"/>
          </p:cNvSpPr>
          <p:nvPr>
            <p:ph type="title"/>
          </p:nvPr>
        </p:nvSpPr>
        <p:spPr/>
        <p:txBody>
          <a:bodyPr>
            <a:noAutofit/>
          </a:bodyPr>
          <a:lstStyle/>
          <a:p>
            <a:r>
              <a:rPr lang="en-US" sz="3600" dirty="0"/>
              <a:t>EXAMPLES OF WHAT IT WOULD LOOK LIKE IN OUR SCHOOLS</a:t>
            </a:r>
          </a:p>
        </p:txBody>
      </p:sp>
      <p:pic>
        <p:nvPicPr>
          <p:cNvPr id="4" name="Picture 4" descr="A picture containing graphical user interface&#10;&#10;Description automatically generated">
            <a:extLst>
              <a:ext uri="{FF2B5EF4-FFF2-40B4-BE49-F238E27FC236}">
                <a16:creationId xmlns:a16="http://schemas.microsoft.com/office/drawing/2014/main" id="{DBC54ED6-7CD9-5395-70A8-77DBE1A5DC33}"/>
              </a:ext>
            </a:extLst>
          </p:cNvPr>
          <p:cNvPicPr>
            <a:picLocks noGrp="1" noChangeAspect="1"/>
          </p:cNvPicPr>
          <p:nvPr>
            <p:ph idx="1"/>
          </p:nvPr>
        </p:nvPicPr>
        <p:blipFill>
          <a:blip r:embed="rId3"/>
          <a:stretch>
            <a:fillRect/>
          </a:stretch>
        </p:blipFill>
        <p:spPr>
          <a:xfrm>
            <a:off x="838200" y="2681166"/>
            <a:ext cx="10515600" cy="2748395"/>
          </a:xfrm>
        </p:spPr>
      </p:pic>
    </p:spTree>
    <p:extLst>
      <p:ext uri="{BB962C8B-B14F-4D97-AF65-F5344CB8AC3E}">
        <p14:creationId xmlns:p14="http://schemas.microsoft.com/office/powerpoint/2010/main" val="295107926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Graphical user interface, text, application&#10;&#10;Description automatically generated">
            <a:extLst>
              <a:ext uri="{FF2B5EF4-FFF2-40B4-BE49-F238E27FC236}">
                <a16:creationId xmlns:a16="http://schemas.microsoft.com/office/drawing/2014/main" id="{BF8BDB8F-6AE0-53BB-822A-953E6A33D893}"/>
              </a:ext>
            </a:extLst>
          </p:cNvPr>
          <p:cNvPicPr>
            <a:picLocks noGrp="1" noChangeAspect="1"/>
          </p:cNvPicPr>
          <p:nvPr>
            <p:ph idx="1"/>
          </p:nvPr>
        </p:nvPicPr>
        <p:blipFill rotWithShape="1">
          <a:blip r:embed="rId3"/>
          <a:srcRect r="4573" b="1"/>
          <a:stretch/>
        </p:blipFill>
        <p:spPr>
          <a:xfrm>
            <a:off x="577637" y="424330"/>
            <a:ext cx="11036726" cy="5869478"/>
          </a:xfrm>
          <a:custGeom>
            <a:avLst/>
            <a:gdLst/>
            <a:ahLst/>
            <a:cxnLst/>
            <a:rect l="l" t="t" r="r" b="b"/>
            <a:pathLst>
              <a:path w="10630858" h="5869478">
                <a:moveTo>
                  <a:pt x="5791061" y="218"/>
                </a:moveTo>
                <a:cubicBezTo>
                  <a:pt x="5877327" y="-560"/>
                  <a:pt x="5971399" y="626"/>
                  <a:pt x="6073275" y="5793"/>
                </a:cubicBezTo>
                <a:cubicBezTo>
                  <a:pt x="6098744" y="7086"/>
                  <a:pt x="6121786" y="8165"/>
                  <a:pt x="6142651" y="9057"/>
                </a:cubicBezTo>
                <a:lnTo>
                  <a:pt x="6164185" y="9874"/>
                </a:lnTo>
                <a:lnTo>
                  <a:pt x="6258731" y="5793"/>
                </a:lnTo>
                <a:lnTo>
                  <a:pt x="6319194" y="2002"/>
                </a:lnTo>
                <a:lnTo>
                  <a:pt x="6413049" y="11772"/>
                </a:lnTo>
                <a:cubicBezTo>
                  <a:pt x="6592720" y="42783"/>
                  <a:pt x="6774188" y="66100"/>
                  <a:pt x="6956654" y="46745"/>
                </a:cubicBezTo>
                <a:cubicBezTo>
                  <a:pt x="7082424" y="33223"/>
                  <a:pt x="7207994" y="25294"/>
                  <a:pt x="7334364" y="25763"/>
                </a:cubicBezTo>
                <a:cubicBezTo>
                  <a:pt x="7624835" y="25763"/>
                  <a:pt x="7915502" y="28559"/>
                  <a:pt x="8205974" y="22730"/>
                </a:cubicBezTo>
                <a:cubicBezTo>
                  <a:pt x="8464499" y="17601"/>
                  <a:pt x="8722029" y="6412"/>
                  <a:pt x="8980756" y="34620"/>
                </a:cubicBezTo>
                <a:cubicBezTo>
                  <a:pt x="9362658" y="76124"/>
                  <a:pt x="9746556" y="62832"/>
                  <a:pt x="10129655" y="57937"/>
                </a:cubicBezTo>
                <a:lnTo>
                  <a:pt x="10163726" y="56766"/>
                </a:lnTo>
                <a:lnTo>
                  <a:pt x="10254950" y="73131"/>
                </a:lnTo>
                <a:lnTo>
                  <a:pt x="10311819" y="101928"/>
                </a:lnTo>
                <a:cubicBezTo>
                  <a:pt x="10479504" y="200737"/>
                  <a:pt x="10591476" y="367254"/>
                  <a:pt x="10625532" y="561669"/>
                </a:cubicBezTo>
                <a:lnTo>
                  <a:pt x="10626834" y="578090"/>
                </a:lnTo>
                <a:lnTo>
                  <a:pt x="10611964" y="734537"/>
                </a:lnTo>
                <a:cubicBezTo>
                  <a:pt x="10602387" y="823467"/>
                  <a:pt x="10587763" y="913306"/>
                  <a:pt x="10611964" y="1001326"/>
                </a:cubicBezTo>
                <a:cubicBezTo>
                  <a:pt x="10628543" y="1062669"/>
                  <a:pt x="10632231" y="1127783"/>
                  <a:pt x="10622705" y="1191154"/>
                </a:cubicBezTo>
                <a:cubicBezTo>
                  <a:pt x="10606645" y="1303627"/>
                  <a:pt x="10603293" y="1418084"/>
                  <a:pt x="10612740" y="1531572"/>
                </a:cubicBezTo>
                <a:cubicBezTo>
                  <a:pt x="10618978" y="1606398"/>
                  <a:pt x="10618020" y="1681815"/>
                  <a:pt x="10609893" y="1756397"/>
                </a:cubicBezTo>
                <a:cubicBezTo>
                  <a:pt x="10599152" y="1856690"/>
                  <a:pt x="10582457" y="1958800"/>
                  <a:pt x="10602776" y="2059394"/>
                </a:cubicBezTo>
                <a:cubicBezTo>
                  <a:pt x="10635130" y="2219226"/>
                  <a:pt x="10628659" y="2378906"/>
                  <a:pt x="10615717" y="2539949"/>
                </a:cubicBezTo>
                <a:cubicBezTo>
                  <a:pt x="10606011" y="2659785"/>
                  <a:pt x="10595269" y="2780984"/>
                  <a:pt x="10614682" y="2902183"/>
                </a:cubicBezTo>
                <a:cubicBezTo>
                  <a:pt x="10623029" y="2958418"/>
                  <a:pt x="10623029" y="3015928"/>
                  <a:pt x="10614682" y="3072165"/>
                </a:cubicBezTo>
                <a:cubicBezTo>
                  <a:pt x="10604587" y="3147914"/>
                  <a:pt x="10595010" y="3222907"/>
                  <a:pt x="10607952" y="3299413"/>
                </a:cubicBezTo>
                <a:cubicBezTo>
                  <a:pt x="10613646" y="3332743"/>
                  <a:pt x="10617917" y="3366376"/>
                  <a:pt x="10620894" y="3400009"/>
                </a:cubicBezTo>
                <a:cubicBezTo>
                  <a:pt x="10626822" y="3485877"/>
                  <a:pt x="10624699" y="3572233"/>
                  <a:pt x="10614553" y="3657556"/>
                </a:cubicBezTo>
                <a:cubicBezTo>
                  <a:pt x="10604846" y="3756637"/>
                  <a:pt x="10620635" y="3856323"/>
                  <a:pt x="10607694" y="3955100"/>
                </a:cubicBezTo>
                <a:cubicBezTo>
                  <a:pt x="10598504" y="4034653"/>
                  <a:pt x="10598155" y="4115265"/>
                  <a:pt x="10606658" y="4194923"/>
                </a:cubicBezTo>
                <a:cubicBezTo>
                  <a:pt x="10621954" y="4345512"/>
                  <a:pt x="10620998" y="4497755"/>
                  <a:pt x="10603811" y="4648057"/>
                </a:cubicBezTo>
                <a:cubicBezTo>
                  <a:pt x="10593198" y="4735775"/>
                  <a:pt x="10587116" y="4826067"/>
                  <a:pt x="10606140" y="4912119"/>
                </a:cubicBezTo>
                <a:cubicBezTo>
                  <a:pt x="10628530" y="5013245"/>
                  <a:pt x="10633189" y="5114446"/>
                  <a:pt x="10629921" y="5215515"/>
                </a:cubicBezTo>
                <a:lnTo>
                  <a:pt x="10625356" y="5273604"/>
                </a:lnTo>
                <a:lnTo>
                  <a:pt x="10624284" y="5284086"/>
                </a:lnTo>
                <a:cubicBezTo>
                  <a:pt x="10601148" y="5404993"/>
                  <a:pt x="10545219" y="5529874"/>
                  <a:pt x="10458692" y="5632218"/>
                </a:cubicBezTo>
                <a:lnTo>
                  <a:pt x="10418904" y="5670857"/>
                </a:lnTo>
                <a:lnTo>
                  <a:pt x="10417064" y="5673484"/>
                </a:lnTo>
                <a:cubicBezTo>
                  <a:pt x="10307992" y="5802550"/>
                  <a:pt x="10158402" y="5877799"/>
                  <a:pt x="9954609" y="5858572"/>
                </a:cubicBezTo>
                <a:cubicBezTo>
                  <a:pt x="9860355" y="5870096"/>
                  <a:pt x="9750551" y="5855439"/>
                  <a:pt x="9657171" y="5854061"/>
                </a:cubicBezTo>
                <a:lnTo>
                  <a:pt x="9612467" y="5856387"/>
                </a:lnTo>
                <a:lnTo>
                  <a:pt x="9279984" y="5838331"/>
                </a:lnTo>
                <a:cubicBezTo>
                  <a:pt x="9153141" y="5834280"/>
                  <a:pt x="9026273" y="5834164"/>
                  <a:pt x="8899305" y="5841275"/>
                </a:cubicBezTo>
                <a:cubicBezTo>
                  <a:pt x="8761407" y="5850940"/>
                  <a:pt x="8623304" y="5854733"/>
                  <a:pt x="8485266" y="5852671"/>
                </a:cubicBezTo>
                <a:lnTo>
                  <a:pt x="8314842" y="5842884"/>
                </a:lnTo>
                <a:lnTo>
                  <a:pt x="8193631" y="5825368"/>
                </a:lnTo>
                <a:lnTo>
                  <a:pt x="8029897" y="5818284"/>
                </a:lnTo>
                <a:lnTo>
                  <a:pt x="8028296" y="5817260"/>
                </a:lnTo>
                <a:lnTo>
                  <a:pt x="8008332" y="5817260"/>
                </a:lnTo>
                <a:lnTo>
                  <a:pt x="8006732" y="5818114"/>
                </a:lnTo>
                <a:lnTo>
                  <a:pt x="7839115" y="5825368"/>
                </a:lnTo>
                <a:lnTo>
                  <a:pt x="7801585" y="5830791"/>
                </a:lnTo>
                <a:lnTo>
                  <a:pt x="7734233" y="5834980"/>
                </a:lnTo>
                <a:lnTo>
                  <a:pt x="7482820" y="5855530"/>
                </a:lnTo>
                <a:lnTo>
                  <a:pt x="7445741" y="5854102"/>
                </a:lnTo>
                <a:lnTo>
                  <a:pt x="7403701" y="5858035"/>
                </a:lnTo>
                <a:lnTo>
                  <a:pt x="7155292" y="5854564"/>
                </a:lnTo>
                <a:cubicBezTo>
                  <a:pt x="6874805" y="5835913"/>
                  <a:pt x="6593917" y="5824488"/>
                  <a:pt x="6312830" y="5849900"/>
                </a:cubicBezTo>
                <a:lnTo>
                  <a:pt x="6232577" y="5855788"/>
                </a:lnTo>
                <a:lnTo>
                  <a:pt x="6231985" y="5855764"/>
                </a:lnTo>
                <a:lnTo>
                  <a:pt x="6166003" y="5858572"/>
                </a:lnTo>
                <a:cubicBezTo>
                  <a:pt x="6100624" y="5861901"/>
                  <a:pt x="6043822" y="5864887"/>
                  <a:pt x="5993271" y="5866513"/>
                </a:cubicBezTo>
                <a:lnTo>
                  <a:pt x="5925657" y="5866398"/>
                </a:lnTo>
                <a:lnTo>
                  <a:pt x="5833706" y="5859695"/>
                </a:lnTo>
                <a:cubicBezTo>
                  <a:pt x="5697214" y="5841788"/>
                  <a:pt x="5559607" y="5838897"/>
                  <a:pt x="5422657" y="5851067"/>
                </a:cubicBezTo>
                <a:lnTo>
                  <a:pt x="5250035" y="5858044"/>
                </a:lnTo>
                <a:lnTo>
                  <a:pt x="5151093" y="5858278"/>
                </a:lnTo>
                <a:lnTo>
                  <a:pt x="4972680" y="5851067"/>
                </a:lnTo>
                <a:cubicBezTo>
                  <a:pt x="4829141" y="5841741"/>
                  <a:pt x="4685204" y="5826120"/>
                  <a:pt x="4542066" y="5842905"/>
                </a:cubicBezTo>
                <a:cubicBezTo>
                  <a:pt x="4491758" y="5848734"/>
                  <a:pt x="4441488" y="5852626"/>
                  <a:pt x="4391242" y="5854962"/>
                </a:cubicBezTo>
                <a:lnTo>
                  <a:pt x="4246482" y="5857576"/>
                </a:lnTo>
                <a:lnTo>
                  <a:pt x="4221030" y="5856572"/>
                </a:lnTo>
                <a:lnTo>
                  <a:pt x="4218005" y="5856681"/>
                </a:lnTo>
                <a:lnTo>
                  <a:pt x="3939367" y="5844305"/>
                </a:lnTo>
                <a:cubicBezTo>
                  <a:pt x="3773470" y="5832648"/>
                  <a:pt x="3606974" y="5815626"/>
                  <a:pt x="3441875" y="5843140"/>
                </a:cubicBezTo>
                <a:cubicBezTo>
                  <a:pt x="3386806" y="5851400"/>
                  <a:pt x="3331601" y="5858126"/>
                  <a:pt x="3276306" y="5863318"/>
                </a:cubicBezTo>
                <a:lnTo>
                  <a:pt x="3225006" y="5866706"/>
                </a:lnTo>
                <a:lnTo>
                  <a:pt x="3194056" y="5866407"/>
                </a:lnTo>
                <a:lnTo>
                  <a:pt x="3082891" y="5863061"/>
                </a:lnTo>
                <a:lnTo>
                  <a:pt x="3013959" y="5869302"/>
                </a:lnTo>
                <a:cubicBezTo>
                  <a:pt x="2910698" y="5871464"/>
                  <a:pt x="2845426" y="5852913"/>
                  <a:pt x="2748311" y="5858572"/>
                </a:cubicBezTo>
                <a:cubicBezTo>
                  <a:pt x="2736171" y="5859279"/>
                  <a:pt x="2721419" y="5860082"/>
                  <a:pt x="2704411" y="5860936"/>
                </a:cubicBezTo>
                <a:lnTo>
                  <a:pt x="2650475" y="5863440"/>
                </a:lnTo>
                <a:lnTo>
                  <a:pt x="2436349" y="5854816"/>
                </a:lnTo>
                <a:cubicBezTo>
                  <a:pt x="2095150" y="5845165"/>
                  <a:pt x="1753811" y="5845122"/>
                  <a:pt x="1412584" y="5830782"/>
                </a:cubicBezTo>
                <a:cubicBezTo>
                  <a:pt x="1262458" y="5824256"/>
                  <a:pt x="1113131" y="5859227"/>
                  <a:pt x="963404" y="5861093"/>
                </a:cubicBezTo>
                <a:cubicBezTo>
                  <a:pt x="896140" y="5861967"/>
                  <a:pt x="828812" y="5861342"/>
                  <a:pt x="761431" y="5859896"/>
                </a:cubicBezTo>
                <a:lnTo>
                  <a:pt x="637698" y="5856158"/>
                </a:lnTo>
                <a:lnTo>
                  <a:pt x="592997" y="5853711"/>
                </a:lnTo>
                <a:cubicBezTo>
                  <a:pt x="391136" y="5830428"/>
                  <a:pt x="227663" y="5724844"/>
                  <a:pt x="123577" y="5564333"/>
                </a:cubicBezTo>
                <a:lnTo>
                  <a:pt x="99502" y="5518240"/>
                </a:lnTo>
                <a:lnTo>
                  <a:pt x="95609" y="5512764"/>
                </a:lnTo>
                <a:lnTo>
                  <a:pt x="86221" y="5492812"/>
                </a:lnTo>
                <a:lnTo>
                  <a:pt x="61763" y="5445986"/>
                </a:lnTo>
                <a:lnTo>
                  <a:pt x="56991" y="5430695"/>
                </a:lnTo>
                <a:lnTo>
                  <a:pt x="41922" y="5398673"/>
                </a:lnTo>
                <a:lnTo>
                  <a:pt x="25760" y="5339273"/>
                </a:lnTo>
                <a:lnTo>
                  <a:pt x="16811" y="5271956"/>
                </a:lnTo>
                <a:cubicBezTo>
                  <a:pt x="9305" y="5238090"/>
                  <a:pt x="4710" y="5203585"/>
                  <a:pt x="3092" y="5168860"/>
                </a:cubicBezTo>
                <a:cubicBezTo>
                  <a:pt x="-7132" y="5042101"/>
                  <a:pt x="10081" y="4917108"/>
                  <a:pt x="24446" y="4791844"/>
                </a:cubicBezTo>
                <a:cubicBezTo>
                  <a:pt x="34023" y="4712006"/>
                  <a:pt x="48647" y="4631352"/>
                  <a:pt x="24446" y="4552331"/>
                </a:cubicBezTo>
                <a:cubicBezTo>
                  <a:pt x="7867" y="4497261"/>
                  <a:pt x="4180" y="4438805"/>
                  <a:pt x="13705" y="4381912"/>
                </a:cubicBezTo>
                <a:cubicBezTo>
                  <a:pt x="29766" y="4280940"/>
                  <a:pt x="33117" y="4178184"/>
                  <a:pt x="23670" y="4076300"/>
                </a:cubicBezTo>
                <a:cubicBezTo>
                  <a:pt x="17432" y="4009125"/>
                  <a:pt x="18390" y="3941419"/>
                  <a:pt x="26517" y="3874462"/>
                </a:cubicBezTo>
                <a:cubicBezTo>
                  <a:pt x="37258" y="3784423"/>
                  <a:pt x="53954" y="3692752"/>
                  <a:pt x="33635" y="3602444"/>
                </a:cubicBezTo>
                <a:cubicBezTo>
                  <a:pt x="1280" y="3458954"/>
                  <a:pt x="7751" y="3315599"/>
                  <a:pt x="20694" y="3171022"/>
                </a:cubicBezTo>
                <a:cubicBezTo>
                  <a:pt x="30400" y="3063439"/>
                  <a:pt x="41141" y="2954632"/>
                  <a:pt x="21728" y="2845824"/>
                </a:cubicBezTo>
                <a:cubicBezTo>
                  <a:pt x="13381" y="2795337"/>
                  <a:pt x="13381" y="2743709"/>
                  <a:pt x="21728" y="2693221"/>
                </a:cubicBezTo>
                <a:cubicBezTo>
                  <a:pt x="31823" y="2625218"/>
                  <a:pt x="41400" y="2557892"/>
                  <a:pt x="28458" y="2489208"/>
                </a:cubicBezTo>
                <a:cubicBezTo>
                  <a:pt x="22764" y="2459285"/>
                  <a:pt x="18493" y="2429092"/>
                  <a:pt x="15516" y="2398898"/>
                </a:cubicBezTo>
                <a:cubicBezTo>
                  <a:pt x="9589" y="2321809"/>
                  <a:pt x="11711" y="2244283"/>
                  <a:pt x="21857" y="2167683"/>
                </a:cubicBezTo>
                <a:cubicBezTo>
                  <a:pt x="31564" y="2078733"/>
                  <a:pt x="15776" y="1989238"/>
                  <a:pt x="28717" y="1900560"/>
                </a:cubicBezTo>
                <a:cubicBezTo>
                  <a:pt x="37907" y="1829142"/>
                  <a:pt x="38255" y="1756772"/>
                  <a:pt x="29752" y="1685258"/>
                </a:cubicBezTo>
                <a:cubicBezTo>
                  <a:pt x="14456" y="1550065"/>
                  <a:pt x="15412" y="1413389"/>
                  <a:pt x="32599" y="1278454"/>
                </a:cubicBezTo>
                <a:cubicBezTo>
                  <a:pt x="43212" y="1199704"/>
                  <a:pt x="49294" y="1118644"/>
                  <a:pt x="30270" y="1041390"/>
                </a:cubicBezTo>
                <a:cubicBezTo>
                  <a:pt x="-14509" y="859818"/>
                  <a:pt x="11634" y="677973"/>
                  <a:pt x="30270" y="497354"/>
                </a:cubicBezTo>
                <a:lnTo>
                  <a:pt x="31725" y="472895"/>
                </a:lnTo>
                <a:lnTo>
                  <a:pt x="43781" y="427827"/>
                </a:lnTo>
                <a:lnTo>
                  <a:pt x="50994" y="413476"/>
                </a:lnTo>
                <a:lnTo>
                  <a:pt x="58372" y="387895"/>
                </a:lnTo>
                <a:cubicBezTo>
                  <a:pt x="111660" y="254431"/>
                  <a:pt x="198390" y="154469"/>
                  <a:pt x="306361" y="90092"/>
                </a:cubicBezTo>
                <a:lnTo>
                  <a:pt x="343340" y="71955"/>
                </a:lnTo>
                <a:lnTo>
                  <a:pt x="451947" y="55771"/>
                </a:lnTo>
                <a:lnTo>
                  <a:pt x="480681" y="50638"/>
                </a:lnTo>
                <a:lnTo>
                  <a:pt x="500476" y="51097"/>
                </a:lnTo>
                <a:cubicBezTo>
                  <a:pt x="614729" y="49684"/>
                  <a:pt x="728933" y="43772"/>
                  <a:pt x="843024" y="32056"/>
                </a:cubicBezTo>
                <a:cubicBezTo>
                  <a:pt x="1123212" y="7156"/>
                  <a:pt x="1404499" y="3566"/>
                  <a:pt x="1685086" y="21332"/>
                </a:cubicBezTo>
                <a:cubicBezTo>
                  <a:pt x="1938623" y="33688"/>
                  <a:pt x="2191759" y="64000"/>
                  <a:pt x="2445896" y="38121"/>
                </a:cubicBezTo>
                <a:cubicBezTo>
                  <a:pt x="2489616" y="33690"/>
                  <a:pt x="2532937" y="26111"/>
                  <a:pt x="2576333" y="19030"/>
                </a:cubicBezTo>
                <a:lnTo>
                  <a:pt x="2696353" y="4251"/>
                </a:lnTo>
                <a:lnTo>
                  <a:pt x="2745536" y="5232"/>
                </a:lnTo>
                <a:cubicBezTo>
                  <a:pt x="2818993" y="6452"/>
                  <a:pt x="2887864" y="7004"/>
                  <a:pt x="2947014" y="5793"/>
                </a:cubicBezTo>
                <a:cubicBezTo>
                  <a:pt x="3006163" y="4584"/>
                  <a:pt x="3060036" y="3178"/>
                  <a:pt x="3110399" y="1949"/>
                </a:cubicBezTo>
                <a:lnTo>
                  <a:pt x="3199002" y="221"/>
                </a:lnTo>
                <a:lnTo>
                  <a:pt x="3325015" y="3583"/>
                </a:lnTo>
                <a:cubicBezTo>
                  <a:pt x="3530714" y="12997"/>
                  <a:pt x="3736239" y="28910"/>
                  <a:pt x="3941762" y="43248"/>
                </a:cubicBezTo>
                <a:cubicBezTo>
                  <a:pt x="4091489" y="53739"/>
                  <a:pt x="4241215" y="66563"/>
                  <a:pt x="4390942" y="37886"/>
                </a:cubicBezTo>
                <a:cubicBezTo>
                  <a:pt x="4517292" y="15154"/>
                  <a:pt x="4645537" y="10467"/>
                  <a:pt x="4772844" y="23896"/>
                </a:cubicBezTo>
                <a:cubicBezTo>
                  <a:pt x="4885597" y="37327"/>
                  <a:pt x="4999052" y="40520"/>
                  <a:pt x="5112224" y="33456"/>
                </a:cubicBezTo>
                <a:lnTo>
                  <a:pt x="5477482" y="6922"/>
                </a:lnTo>
                <a:lnTo>
                  <a:pt x="5517883" y="7607"/>
                </a:lnTo>
                <a:lnTo>
                  <a:pt x="5555683" y="6426"/>
                </a:lnTo>
                <a:cubicBezTo>
                  <a:pt x="5626335" y="3737"/>
                  <a:pt x="5704795" y="995"/>
                  <a:pt x="5791061" y="218"/>
                </a:cubicBezTo>
                <a:close/>
              </a:path>
            </a:pathLst>
          </a:custGeom>
        </p:spPr>
      </p:pic>
    </p:spTree>
    <p:extLst>
      <p:ext uri="{BB962C8B-B14F-4D97-AF65-F5344CB8AC3E}">
        <p14:creationId xmlns:p14="http://schemas.microsoft.com/office/powerpoint/2010/main" val="255503395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Routine number 1</a:t>
            </a:r>
            <a:endParaRPr lang="en-GB" dirty="0"/>
          </a:p>
        </p:txBody>
      </p:sp>
      <p:sp>
        <p:nvSpPr>
          <p:cNvPr id="3" name="Content Placeholder 2"/>
          <p:cNvSpPr>
            <a:spLocks noGrp="1"/>
          </p:cNvSpPr>
          <p:nvPr>
            <p:ph idx="1"/>
          </p:nvPr>
        </p:nvSpPr>
        <p:spPr/>
        <p:txBody>
          <a:bodyPr/>
          <a:lstStyle/>
          <a:p>
            <a:r>
              <a:rPr lang="en-GB" dirty="0" smtClean="0"/>
              <a:t>The silent signaller.</a:t>
            </a:r>
          </a:p>
          <a:p>
            <a:endParaRPr lang="en-GB" dirty="0"/>
          </a:p>
        </p:txBody>
      </p:sp>
      <p:sp>
        <p:nvSpPr>
          <p:cNvPr id="4" name="AutoShape 2" descr="https://ukc-powerpoint.officeapps.live.com/pods/GetClipboardImage.ashx?Id=8d4dd61c-8c57-476a-b4ce-c8bf868e64b7&amp;DC=GUK5&amp;pkey=f9bae5b0-22a3-47ca-93e5-39aed7132e92&amp;wdwaccluster=GUK5"/>
          <p:cNvSpPr>
            <a:spLocks noChangeAspect="1" noChangeArrowheads="1"/>
          </p:cNvSpPr>
          <p:nvPr/>
        </p:nvSpPr>
        <p:spPr bwMode="auto">
          <a:xfrm>
            <a:off x="2127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3"/>
          <a:stretch>
            <a:fillRect/>
          </a:stretch>
        </p:blipFill>
        <p:spPr>
          <a:xfrm>
            <a:off x="1971947" y="2525485"/>
            <a:ext cx="8851420" cy="4136027"/>
          </a:xfrm>
          <a:prstGeom prst="rect">
            <a:avLst/>
          </a:prstGeom>
        </p:spPr>
      </p:pic>
    </p:spTree>
    <p:extLst>
      <p:ext uri="{BB962C8B-B14F-4D97-AF65-F5344CB8AC3E}">
        <p14:creationId xmlns:p14="http://schemas.microsoft.com/office/powerpoint/2010/main" val="223015275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next steps…</a:t>
            </a:r>
          </a:p>
        </p:txBody>
      </p:sp>
      <p:sp>
        <p:nvSpPr>
          <p:cNvPr id="3" name="Content Placeholder 2"/>
          <p:cNvSpPr>
            <a:spLocks noGrp="1"/>
          </p:cNvSpPr>
          <p:nvPr>
            <p:ph idx="1"/>
          </p:nvPr>
        </p:nvSpPr>
        <p:spPr>
          <a:xfrm>
            <a:off x="2168688" y="1389529"/>
            <a:ext cx="8911687" cy="5405718"/>
          </a:xfrm>
        </p:spPr>
        <p:txBody>
          <a:bodyPr>
            <a:normAutofit/>
          </a:bodyPr>
          <a:lstStyle/>
          <a:p>
            <a:pPr marL="0" indent="0">
              <a:buNone/>
            </a:pPr>
            <a:r>
              <a:rPr lang="en-GB" sz="2000" b="1" dirty="0" smtClean="0"/>
              <a:t>The </a:t>
            </a:r>
            <a:r>
              <a:rPr lang="en-GB" sz="2000" b="1" dirty="0"/>
              <a:t>next routines are: </a:t>
            </a:r>
          </a:p>
          <a:p>
            <a:r>
              <a:rPr lang="en-GB" sz="2000" dirty="0"/>
              <a:t>Wonderful </a:t>
            </a:r>
            <a:r>
              <a:rPr lang="en-GB" sz="2000" dirty="0" smtClean="0"/>
              <a:t>Walking  </a:t>
            </a:r>
          </a:p>
          <a:p>
            <a:r>
              <a:rPr lang="en-GB" sz="2000" dirty="0" smtClean="0"/>
              <a:t>Careful contributing  </a:t>
            </a:r>
          </a:p>
          <a:p>
            <a:r>
              <a:rPr lang="en-GB" sz="2000" dirty="0" smtClean="0"/>
              <a:t>Arriving </a:t>
            </a:r>
            <a:r>
              <a:rPr lang="en-GB" sz="2000" dirty="0"/>
              <a:t>at the beginning of the </a:t>
            </a:r>
            <a:r>
              <a:rPr lang="en-GB" sz="2000" dirty="0" smtClean="0"/>
              <a:t>day  </a:t>
            </a:r>
          </a:p>
          <a:p>
            <a:r>
              <a:rPr lang="en-GB" sz="2000" dirty="0" smtClean="0"/>
              <a:t>Transitioning </a:t>
            </a:r>
            <a:r>
              <a:rPr lang="en-GB" sz="2000" dirty="0"/>
              <a:t>within a lesson or at the end of the </a:t>
            </a:r>
            <a:r>
              <a:rPr lang="en-GB" sz="2000" dirty="0" smtClean="0"/>
              <a:t>lesson </a:t>
            </a:r>
          </a:p>
          <a:p>
            <a:r>
              <a:rPr lang="en-GB" sz="2000" dirty="0" smtClean="0"/>
              <a:t>Using </a:t>
            </a:r>
            <a:r>
              <a:rPr lang="en-GB" sz="2000" dirty="0"/>
              <a:t>good </a:t>
            </a:r>
            <a:r>
              <a:rPr lang="en-GB" sz="2000" dirty="0" smtClean="0"/>
              <a:t>manners  </a:t>
            </a:r>
          </a:p>
          <a:p>
            <a:r>
              <a:rPr lang="en-GB" sz="2000" dirty="0" smtClean="0"/>
              <a:t>Lunchtime   </a:t>
            </a:r>
          </a:p>
          <a:p>
            <a:r>
              <a:rPr lang="en-GB" sz="2000" dirty="0" smtClean="0"/>
              <a:t>Completing </a:t>
            </a:r>
            <a:r>
              <a:rPr lang="en-GB" sz="2000" dirty="0"/>
              <a:t>work in my </a:t>
            </a:r>
            <a:r>
              <a:rPr lang="en-GB" sz="2000" dirty="0" smtClean="0"/>
              <a:t>books </a:t>
            </a:r>
          </a:p>
          <a:p>
            <a:r>
              <a:rPr lang="en-GB" sz="2000" dirty="0" smtClean="0"/>
              <a:t>End </a:t>
            </a:r>
            <a:r>
              <a:rPr lang="en-GB" sz="2000" dirty="0"/>
              <a:t>of the day </a:t>
            </a:r>
            <a:r>
              <a:rPr lang="en-GB" sz="2000" dirty="0" smtClean="0"/>
              <a:t>routine </a:t>
            </a:r>
          </a:p>
          <a:p>
            <a:r>
              <a:rPr lang="en-GB" sz="2000" dirty="0" smtClean="0"/>
              <a:t> General </a:t>
            </a:r>
            <a:r>
              <a:rPr lang="en-GB" sz="2000" dirty="0"/>
              <a:t>classroom </a:t>
            </a:r>
            <a:r>
              <a:rPr lang="en-GB" sz="2000" dirty="0" smtClean="0"/>
              <a:t>expectations </a:t>
            </a:r>
          </a:p>
          <a:p>
            <a:endParaRPr lang="en-GB" sz="2000" dirty="0"/>
          </a:p>
          <a:p>
            <a:endParaRPr lang="en-GB" sz="2000" dirty="0" smtClean="0"/>
          </a:p>
          <a:p>
            <a:endParaRPr lang="en-GB" sz="2000" dirty="0"/>
          </a:p>
          <a:p>
            <a:endParaRPr lang="en-GB" sz="2000" dirty="0"/>
          </a:p>
          <a:p>
            <a:endParaRPr lang="en-GB" dirty="0"/>
          </a:p>
          <a:p>
            <a:endParaRPr lang="en-GB" dirty="0"/>
          </a:p>
        </p:txBody>
      </p:sp>
      <p:sp>
        <p:nvSpPr>
          <p:cNvPr id="4" name="Oval 3"/>
          <p:cNvSpPr/>
          <p:nvPr/>
        </p:nvSpPr>
        <p:spPr>
          <a:xfrm>
            <a:off x="7964555" y="4015409"/>
            <a:ext cx="3869635" cy="231913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See behaviour curriculum document for breakdown of the steps.</a:t>
            </a:r>
            <a:endParaRPr lang="en-GB" dirty="0"/>
          </a:p>
        </p:txBody>
      </p:sp>
    </p:spTree>
    <p:extLst>
      <p:ext uri="{BB962C8B-B14F-4D97-AF65-F5344CB8AC3E}">
        <p14:creationId xmlns:p14="http://schemas.microsoft.com/office/powerpoint/2010/main" val="370102750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Exclamation mark on a yellow background">
            <a:extLst>
              <a:ext uri="{FF2B5EF4-FFF2-40B4-BE49-F238E27FC236}">
                <a16:creationId xmlns:a16="http://schemas.microsoft.com/office/drawing/2014/main" id="{0EBA47BC-723A-E3B5-CA74-A86E2B4E88FB}"/>
              </a:ext>
            </a:extLst>
          </p:cNvPr>
          <p:cNvPicPr>
            <a:picLocks noChangeAspect="1"/>
          </p:cNvPicPr>
          <p:nvPr/>
        </p:nvPicPr>
        <p:blipFill rotWithShape="1">
          <a:blip r:embed="rId3"/>
          <a:srcRect t="24980" r="6" b="6"/>
          <a:stretch/>
        </p:blipFill>
        <p:spPr>
          <a:xfrm>
            <a:off x="-1" y="-1"/>
            <a:ext cx="12188952" cy="6858000"/>
          </a:xfrm>
          <a:prstGeom prst="rect">
            <a:avLst/>
          </a:prstGeom>
        </p:spPr>
      </p:pic>
      <p:sp>
        <p:nvSpPr>
          <p:cNvPr id="2" name="Title 1">
            <a:extLst>
              <a:ext uri="{FF2B5EF4-FFF2-40B4-BE49-F238E27FC236}">
                <a16:creationId xmlns:a16="http://schemas.microsoft.com/office/drawing/2014/main" id="{D82B8036-A2A9-9FDB-F322-DE5BB18E9FE4}"/>
              </a:ext>
            </a:extLst>
          </p:cNvPr>
          <p:cNvSpPr>
            <a:spLocks noGrp="1"/>
          </p:cNvSpPr>
          <p:nvPr>
            <p:ph type="title"/>
          </p:nvPr>
        </p:nvSpPr>
        <p:spPr>
          <a:xfrm>
            <a:off x="641604" y="4553712"/>
            <a:ext cx="10908792" cy="1069848"/>
          </a:xfrm>
        </p:spPr>
        <p:txBody>
          <a:bodyPr vert="horz" lIns="91440" tIns="45720" rIns="91440" bIns="45720" rtlCol="0" anchor="ctr">
            <a:normAutofit fontScale="90000"/>
          </a:bodyPr>
          <a:lstStyle/>
          <a:p>
            <a:pPr algn="ctr"/>
            <a:r>
              <a:rPr lang="en-US" sz="9600" dirty="0"/>
              <a:t>100% all staff consistency</a:t>
            </a:r>
            <a:r>
              <a:rPr lang="en-US" sz="6000" dirty="0">
                <a:solidFill>
                  <a:schemeClr val="bg1"/>
                </a:solidFill>
              </a:rPr>
              <a:t> </a:t>
            </a:r>
          </a:p>
        </p:txBody>
      </p:sp>
    </p:spTree>
    <p:extLst>
      <p:ext uri="{BB962C8B-B14F-4D97-AF65-F5344CB8AC3E}">
        <p14:creationId xmlns:p14="http://schemas.microsoft.com/office/powerpoint/2010/main" val="288761206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88885F-1325-4366-946C-A07A26820ECB}"/>
              </a:ext>
            </a:extLst>
          </p:cNvPr>
          <p:cNvSpPr>
            <a:spLocks noGrp="1"/>
          </p:cNvSpPr>
          <p:nvPr>
            <p:ph type="title"/>
          </p:nvPr>
        </p:nvSpPr>
        <p:spPr/>
        <p:txBody>
          <a:bodyPr/>
          <a:lstStyle/>
          <a:p>
            <a:endParaRPr lang="en-US"/>
          </a:p>
        </p:txBody>
      </p:sp>
      <p:pic>
        <p:nvPicPr>
          <p:cNvPr id="4" name="Picture 4" descr="Text&#10;&#10;Description automatically generated">
            <a:extLst>
              <a:ext uri="{FF2B5EF4-FFF2-40B4-BE49-F238E27FC236}">
                <a16:creationId xmlns:a16="http://schemas.microsoft.com/office/drawing/2014/main" id="{15564602-8285-0BDA-4FB8-72C5A69EEC55}"/>
              </a:ext>
            </a:extLst>
          </p:cNvPr>
          <p:cNvPicPr>
            <a:picLocks noGrp="1" noChangeAspect="1"/>
          </p:cNvPicPr>
          <p:nvPr>
            <p:ph idx="1"/>
          </p:nvPr>
        </p:nvPicPr>
        <p:blipFill>
          <a:blip r:embed="rId3"/>
          <a:stretch>
            <a:fillRect/>
          </a:stretch>
        </p:blipFill>
        <p:spPr>
          <a:xfrm>
            <a:off x="196857" y="307413"/>
            <a:ext cx="10394027" cy="5884817"/>
          </a:xfrm>
        </p:spPr>
      </p:pic>
      <p:pic>
        <p:nvPicPr>
          <p:cNvPr id="5" name="Picture 5" descr="A picture containing bedroom&#10;&#10;Description automatically generated">
            <a:extLst>
              <a:ext uri="{FF2B5EF4-FFF2-40B4-BE49-F238E27FC236}">
                <a16:creationId xmlns:a16="http://schemas.microsoft.com/office/drawing/2014/main" id="{CF673AEF-A491-65B2-44E5-82B3F63E8D79}"/>
              </a:ext>
            </a:extLst>
          </p:cNvPr>
          <p:cNvPicPr>
            <a:picLocks noChangeAspect="1"/>
          </p:cNvPicPr>
          <p:nvPr/>
        </p:nvPicPr>
        <p:blipFill>
          <a:blip r:embed="rId4"/>
          <a:stretch>
            <a:fillRect/>
          </a:stretch>
        </p:blipFill>
        <p:spPr>
          <a:xfrm>
            <a:off x="7882618" y="4405313"/>
            <a:ext cx="3306535" cy="2466975"/>
          </a:xfrm>
          <a:prstGeom prst="rect">
            <a:avLst/>
          </a:prstGeom>
        </p:spPr>
      </p:pic>
    </p:spTree>
    <p:extLst>
      <p:ext uri="{BB962C8B-B14F-4D97-AF65-F5344CB8AC3E}">
        <p14:creationId xmlns:p14="http://schemas.microsoft.com/office/powerpoint/2010/main" val="22799235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E6DC2F-AFBF-1563-2BAF-5F43F77F9088}"/>
              </a:ext>
            </a:extLst>
          </p:cNvPr>
          <p:cNvSpPr>
            <a:spLocks noGrp="1"/>
          </p:cNvSpPr>
          <p:nvPr>
            <p:ph type="title"/>
          </p:nvPr>
        </p:nvSpPr>
        <p:spPr>
          <a:xfrm>
            <a:off x="635000" y="634029"/>
            <a:ext cx="10921640" cy="1314698"/>
          </a:xfrm>
        </p:spPr>
        <p:txBody>
          <a:bodyPr anchor="ctr">
            <a:normAutofit/>
          </a:bodyPr>
          <a:lstStyle/>
          <a:p>
            <a:pPr algn="ctr">
              <a:lnSpc>
                <a:spcPct val="90000"/>
              </a:lnSpc>
            </a:pPr>
            <a:r>
              <a:rPr lang="en-US" sz="4000" dirty="0"/>
              <a:t>What about the </a:t>
            </a:r>
            <a:r>
              <a:rPr lang="en-US" sz="4000" dirty="0" smtClean="0"/>
              <a:t>children </a:t>
            </a:r>
            <a:r>
              <a:rPr lang="en-US" sz="4000" dirty="0"/>
              <a:t>who might </a:t>
            </a:r>
            <a:r>
              <a:rPr lang="en-US" sz="4000" dirty="0" smtClean="0"/>
              <a:t>find it a challenge </a:t>
            </a:r>
            <a:r>
              <a:rPr lang="en-US" sz="4000" dirty="0"/>
              <a:t>with these routines?</a:t>
            </a:r>
          </a:p>
        </p:txBody>
      </p:sp>
      <p:graphicFrame>
        <p:nvGraphicFramePr>
          <p:cNvPr id="5" name="Content Placeholder 2">
            <a:extLst>
              <a:ext uri="{FF2B5EF4-FFF2-40B4-BE49-F238E27FC236}">
                <a16:creationId xmlns:a16="http://schemas.microsoft.com/office/drawing/2014/main" id="{8686C3E2-ADE9-51EC-A317-67E7479BEB38}"/>
              </a:ext>
            </a:extLst>
          </p:cNvPr>
          <p:cNvGraphicFramePr>
            <a:graphicFrameLocks noGrp="1"/>
          </p:cNvGraphicFramePr>
          <p:nvPr>
            <p:ph idx="1"/>
            <p:extLst/>
          </p:nvPr>
        </p:nvGraphicFramePr>
        <p:xfrm>
          <a:off x="632647" y="2805098"/>
          <a:ext cx="10915869" cy="34789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0398457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Draft Success Plan</a:t>
            </a:r>
            <a:endParaRPr lang="en-GB" dirty="0"/>
          </a:p>
        </p:txBody>
      </p:sp>
      <p:pic>
        <p:nvPicPr>
          <p:cNvPr id="4" name="Content Placeholder 3"/>
          <p:cNvPicPr>
            <a:picLocks noGrp="1" noChangeAspect="1"/>
          </p:cNvPicPr>
          <p:nvPr>
            <p:ph idx="1"/>
          </p:nvPr>
        </p:nvPicPr>
        <p:blipFill>
          <a:blip r:embed="rId3"/>
          <a:stretch>
            <a:fillRect/>
          </a:stretch>
        </p:blipFill>
        <p:spPr>
          <a:xfrm>
            <a:off x="309619" y="753206"/>
            <a:ext cx="6047051" cy="5761893"/>
          </a:xfrm>
          <a:prstGeom prst="rect">
            <a:avLst/>
          </a:prstGeom>
        </p:spPr>
      </p:pic>
    </p:spTree>
    <p:extLst>
      <p:ext uri="{BB962C8B-B14F-4D97-AF65-F5344CB8AC3E}">
        <p14:creationId xmlns:p14="http://schemas.microsoft.com/office/powerpoint/2010/main" val="373298914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Text&#10;&#10;Description automatically generated">
            <a:extLst>
              <a:ext uri="{FF2B5EF4-FFF2-40B4-BE49-F238E27FC236}">
                <a16:creationId xmlns:a16="http://schemas.microsoft.com/office/drawing/2014/main" id="{46D1FA83-08CB-2A7A-64D6-210F3747A7B3}"/>
              </a:ext>
            </a:extLst>
          </p:cNvPr>
          <p:cNvPicPr>
            <a:picLocks noGrp="1" noChangeAspect="1"/>
          </p:cNvPicPr>
          <p:nvPr>
            <p:ph idx="1"/>
          </p:nvPr>
        </p:nvPicPr>
        <p:blipFill rotWithShape="1">
          <a:blip r:embed="rId3"/>
          <a:srcRect r="1" b="1971"/>
          <a:stretch/>
        </p:blipFill>
        <p:spPr>
          <a:xfrm>
            <a:off x="577637" y="424330"/>
            <a:ext cx="11036726" cy="5869478"/>
          </a:xfrm>
          <a:custGeom>
            <a:avLst/>
            <a:gdLst/>
            <a:ahLst/>
            <a:cxnLst/>
            <a:rect l="l" t="t" r="r" b="b"/>
            <a:pathLst>
              <a:path w="10630858" h="5869478">
                <a:moveTo>
                  <a:pt x="5791061" y="218"/>
                </a:moveTo>
                <a:cubicBezTo>
                  <a:pt x="5877327" y="-560"/>
                  <a:pt x="5971399" y="626"/>
                  <a:pt x="6073275" y="5793"/>
                </a:cubicBezTo>
                <a:cubicBezTo>
                  <a:pt x="6098744" y="7086"/>
                  <a:pt x="6121786" y="8165"/>
                  <a:pt x="6142651" y="9057"/>
                </a:cubicBezTo>
                <a:lnTo>
                  <a:pt x="6164185" y="9874"/>
                </a:lnTo>
                <a:lnTo>
                  <a:pt x="6258731" y="5793"/>
                </a:lnTo>
                <a:lnTo>
                  <a:pt x="6319194" y="2002"/>
                </a:lnTo>
                <a:lnTo>
                  <a:pt x="6413049" y="11772"/>
                </a:lnTo>
                <a:cubicBezTo>
                  <a:pt x="6592720" y="42783"/>
                  <a:pt x="6774188" y="66100"/>
                  <a:pt x="6956654" y="46745"/>
                </a:cubicBezTo>
                <a:cubicBezTo>
                  <a:pt x="7082424" y="33223"/>
                  <a:pt x="7207994" y="25294"/>
                  <a:pt x="7334364" y="25763"/>
                </a:cubicBezTo>
                <a:cubicBezTo>
                  <a:pt x="7624835" y="25763"/>
                  <a:pt x="7915502" y="28559"/>
                  <a:pt x="8205974" y="22730"/>
                </a:cubicBezTo>
                <a:cubicBezTo>
                  <a:pt x="8464499" y="17601"/>
                  <a:pt x="8722029" y="6412"/>
                  <a:pt x="8980756" y="34620"/>
                </a:cubicBezTo>
                <a:cubicBezTo>
                  <a:pt x="9362658" y="76124"/>
                  <a:pt x="9746556" y="62832"/>
                  <a:pt x="10129655" y="57937"/>
                </a:cubicBezTo>
                <a:lnTo>
                  <a:pt x="10163726" y="56766"/>
                </a:lnTo>
                <a:lnTo>
                  <a:pt x="10254950" y="73131"/>
                </a:lnTo>
                <a:lnTo>
                  <a:pt x="10311819" y="101928"/>
                </a:lnTo>
                <a:cubicBezTo>
                  <a:pt x="10479504" y="200737"/>
                  <a:pt x="10591476" y="367254"/>
                  <a:pt x="10625532" y="561669"/>
                </a:cubicBezTo>
                <a:lnTo>
                  <a:pt x="10626834" y="578090"/>
                </a:lnTo>
                <a:lnTo>
                  <a:pt x="10611964" y="734537"/>
                </a:lnTo>
                <a:cubicBezTo>
                  <a:pt x="10602387" y="823467"/>
                  <a:pt x="10587763" y="913306"/>
                  <a:pt x="10611964" y="1001326"/>
                </a:cubicBezTo>
                <a:cubicBezTo>
                  <a:pt x="10628543" y="1062669"/>
                  <a:pt x="10632231" y="1127783"/>
                  <a:pt x="10622705" y="1191154"/>
                </a:cubicBezTo>
                <a:cubicBezTo>
                  <a:pt x="10606645" y="1303627"/>
                  <a:pt x="10603293" y="1418084"/>
                  <a:pt x="10612740" y="1531572"/>
                </a:cubicBezTo>
                <a:cubicBezTo>
                  <a:pt x="10618978" y="1606398"/>
                  <a:pt x="10618020" y="1681815"/>
                  <a:pt x="10609893" y="1756397"/>
                </a:cubicBezTo>
                <a:cubicBezTo>
                  <a:pt x="10599152" y="1856690"/>
                  <a:pt x="10582457" y="1958800"/>
                  <a:pt x="10602776" y="2059394"/>
                </a:cubicBezTo>
                <a:cubicBezTo>
                  <a:pt x="10635130" y="2219226"/>
                  <a:pt x="10628659" y="2378906"/>
                  <a:pt x="10615717" y="2539949"/>
                </a:cubicBezTo>
                <a:cubicBezTo>
                  <a:pt x="10606011" y="2659785"/>
                  <a:pt x="10595269" y="2780984"/>
                  <a:pt x="10614682" y="2902183"/>
                </a:cubicBezTo>
                <a:cubicBezTo>
                  <a:pt x="10623029" y="2958418"/>
                  <a:pt x="10623029" y="3015928"/>
                  <a:pt x="10614682" y="3072165"/>
                </a:cubicBezTo>
                <a:cubicBezTo>
                  <a:pt x="10604587" y="3147914"/>
                  <a:pt x="10595010" y="3222907"/>
                  <a:pt x="10607952" y="3299413"/>
                </a:cubicBezTo>
                <a:cubicBezTo>
                  <a:pt x="10613646" y="3332743"/>
                  <a:pt x="10617917" y="3366376"/>
                  <a:pt x="10620894" y="3400009"/>
                </a:cubicBezTo>
                <a:cubicBezTo>
                  <a:pt x="10626822" y="3485877"/>
                  <a:pt x="10624699" y="3572233"/>
                  <a:pt x="10614553" y="3657556"/>
                </a:cubicBezTo>
                <a:cubicBezTo>
                  <a:pt x="10604846" y="3756637"/>
                  <a:pt x="10620635" y="3856323"/>
                  <a:pt x="10607694" y="3955100"/>
                </a:cubicBezTo>
                <a:cubicBezTo>
                  <a:pt x="10598504" y="4034653"/>
                  <a:pt x="10598155" y="4115265"/>
                  <a:pt x="10606658" y="4194923"/>
                </a:cubicBezTo>
                <a:cubicBezTo>
                  <a:pt x="10621954" y="4345512"/>
                  <a:pt x="10620998" y="4497755"/>
                  <a:pt x="10603811" y="4648057"/>
                </a:cubicBezTo>
                <a:cubicBezTo>
                  <a:pt x="10593198" y="4735775"/>
                  <a:pt x="10587116" y="4826067"/>
                  <a:pt x="10606140" y="4912119"/>
                </a:cubicBezTo>
                <a:cubicBezTo>
                  <a:pt x="10628530" y="5013245"/>
                  <a:pt x="10633189" y="5114446"/>
                  <a:pt x="10629921" y="5215515"/>
                </a:cubicBezTo>
                <a:lnTo>
                  <a:pt x="10625356" y="5273604"/>
                </a:lnTo>
                <a:lnTo>
                  <a:pt x="10624284" y="5284086"/>
                </a:lnTo>
                <a:cubicBezTo>
                  <a:pt x="10601148" y="5404993"/>
                  <a:pt x="10545219" y="5529874"/>
                  <a:pt x="10458692" y="5632218"/>
                </a:cubicBezTo>
                <a:lnTo>
                  <a:pt x="10418904" y="5670857"/>
                </a:lnTo>
                <a:lnTo>
                  <a:pt x="10417064" y="5673484"/>
                </a:lnTo>
                <a:cubicBezTo>
                  <a:pt x="10307992" y="5802550"/>
                  <a:pt x="10158402" y="5877799"/>
                  <a:pt x="9954609" y="5858572"/>
                </a:cubicBezTo>
                <a:cubicBezTo>
                  <a:pt x="9860355" y="5870096"/>
                  <a:pt x="9750551" y="5855439"/>
                  <a:pt x="9657171" y="5854061"/>
                </a:cubicBezTo>
                <a:lnTo>
                  <a:pt x="9612467" y="5856387"/>
                </a:lnTo>
                <a:lnTo>
                  <a:pt x="9279984" y="5838331"/>
                </a:lnTo>
                <a:cubicBezTo>
                  <a:pt x="9153141" y="5834280"/>
                  <a:pt x="9026273" y="5834164"/>
                  <a:pt x="8899305" y="5841275"/>
                </a:cubicBezTo>
                <a:cubicBezTo>
                  <a:pt x="8761407" y="5850940"/>
                  <a:pt x="8623304" y="5854733"/>
                  <a:pt x="8485266" y="5852671"/>
                </a:cubicBezTo>
                <a:lnTo>
                  <a:pt x="8314842" y="5842884"/>
                </a:lnTo>
                <a:lnTo>
                  <a:pt x="8193631" y="5825368"/>
                </a:lnTo>
                <a:lnTo>
                  <a:pt x="8029897" y="5818284"/>
                </a:lnTo>
                <a:lnTo>
                  <a:pt x="8028296" y="5817260"/>
                </a:lnTo>
                <a:lnTo>
                  <a:pt x="8008332" y="5817260"/>
                </a:lnTo>
                <a:lnTo>
                  <a:pt x="8006732" y="5818114"/>
                </a:lnTo>
                <a:lnTo>
                  <a:pt x="7839115" y="5825368"/>
                </a:lnTo>
                <a:lnTo>
                  <a:pt x="7801585" y="5830791"/>
                </a:lnTo>
                <a:lnTo>
                  <a:pt x="7734233" y="5834980"/>
                </a:lnTo>
                <a:lnTo>
                  <a:pt x="7482820" y="5855530"/>
                </a:lnTo>
                <a:lnTo>
                  <a:pt x="7445741" y="5854102"/>
                </a:lnTo>
                <a:lnTo>
                  <a:pt x="7403701" y="5858035"/>
                </a:lnTo>
                <a:lnTo>
                  <a:pt x="7155292" y="5854564"/>
                </a:lnTo>
                <a:cubicBezTo>
                  <a:pt x="6874805" y="5835913"/>
                  <a:pt x="6593917" y="5824488"/>
                  <a:pt x="6312830" y="5849900"/>
                </a:cubicBezTo>
                <a:lnTo>
                  <a:pt x="6232577" y="5855788"/>
                </a:lnTo>
                <a:lnTo>
                  <a:pt x="6231985" y="5855764"/>
                </a:lnTo>
                <a:lnTo>
                  <a:pt x="6166003" y="5858572"/>
                </a:lnTo>
                <a:cubicBezTo>
                  <a:pt x="6100624" y="5861901"/>
                  <a:pt x="6043822" y="5864887"/>
                  <a:pt x="5993271" y="5866513"/>
                </a:cubicBezTo>
                <a:lnTo>
                  <a:pt x="5925657" y="5866398"/>
                </a:lnTo>
                <a:lnTo>
                  <a:pt x="5833706" y="5859695"/>
                </a:lnTo>
                <a:cubicBezTo>
                  <a:pt x="5697214" y="5841788"/>
                  <a:pt x="5559607" y="5838897"/>
                  <a:pt x="5422657" y="5851067"/>
                </a:cubicBezTo>
                <a:lnTo>
                  <a:pt x="5250035" y="5858044"/>
                </a:lnTo>
                <a:lnTo>
                  <a:pt x="5151093" y="5858278"/>
                </a:lnTo>
                <a:lnTo>
                  <a:pt x="4972680" y="5851067"/>
                </a:lnTo>
                <a:cubicBezTo>
                  <a:pt x="4829141" y="5841741"/>
                  <a:pt x="4685204" y="5826120"/>
                  <a:pt x="4542066" y="5842905"/>
                </a:cubicBezTo>
                <a:cubicBezTo>
                  <a:pt x="4491758" y="5848734"/>
                  <a:pt x="4441488" y="5852626"/>
                  <a:pt x="4391242" y="5854962"/>
                </a:cubicBezTo>
                <a:lnTo>
                  <a:pt x="4246482" y="5857576"/>
                </a:lnTo>
                <a:lnTo>
                  <a:pt x="4221030" y="5856572"/>
                </a:lnTo>
                <a:lnTo>
                  <a:pt x="4218005" y="5856681"/>
                </a:lnTo>
                <a:lnTo>
                  <a:pt x="3939367" y="5844305"/>
                </a:lnTo>
                <a:cubicBezTo>
                  <a:pt x="3773470" y="5832648"/>
                  <a:pt x="3606974" y="5815626"/>
                  <a:pt x="3441875" y="5843140"/>
                </a:cubicBezTo>
                <a:cubicBezTo>
                  <a:pt x="3386806" y="5851400"/>
                  <a:pt x="3331601" y="5858126"/>
                  <a:pt x="3276306" y="5863318"/>
                </a:cubicBezTo>
                <a:lnTo>
                  <a:pt x="3225006" y="5866706"/>
                </a:lnTo>
                <a:lnTo>
                  <a:pt x="3194056" y="5866407"/>
                </a:lnTo>
                <a:lnTo>
                  <a:pt x="3082891" y="5863061"/>
                </a:lnTo>
                <a:lnTo>
                  <a:pt x="3013959" y="5869302"/>
                </a:lnTo>
                <a:cubicBezTo>
                  <a:pt x="2910698" y="5871464"/>
                  <a:pt x="2845426" y="5852913"/>
                  <a:pt x="2748311" y="5858572"/>
                </a:cubicBezTo>
                <a:cubicBezTo>
                  <a:pt x="2736171" y="5859279"/>
                  <a:pt x="2721419" y="5860082"/>
                  <a:pt x="2704411" y="5860936"/>
                </a:cubicBezTo>
                <a:lnTo>
                  <a:pt x="2650475" y="5863440"/>
                </a:lnTo>
                <a:lnTo>
                  <a:pt x="2436349" y="5854816"/>
                </a:lnTo>
                <a:cubicBezTo>
                  <a:pt x="2095150" y="5845165"/>
                  <a:pt x="1753811" y="5845122"/>
                  <a:pt x="1412584" y="5830782"/>
                </a:cubicBezTo>
                <a:cubicBezTo>
                  <a:pt x="1262458" y="5824256"/>
                  <a:pt x="1113131" y="5859227"/>
                  <a:pt x="963404" y="5861093"/>
                </a:cubicBezTo>
                <a:cubicBezTo>
                  <a:pt x="896140" y="5861967"/>
                  <a:pt x="828812" y="5861342"/>
                  <a:pt x="761431" y="5859896"/>
                </a:cubicBezTo>
                <a:lnTo>
                  <a:pt x="637698" y="5856158"/>
                </a:lnTo>
                <a:lnTo>
                  <a:pt x="592997" y="5853711"/>
                </a:lnTo>
                <a:cubicBezTo>
                  <a:pt x="391136" y="5830428"/>
                  <a:pt x="227663" y="5724844"/>
                  <a:pt x="123577" y="5564333"/>
                </a:cubicBezTo>
                <a:lnTo>
                  <a:pt x="99502" y="5518240"/>
                </a:lnTo>
                <a:lnTo>
                  <a:pt x="95609" y="5512764"/>
                </a:lnTo>
                <a:lnTo>
                  <a:pt x="86221" y="5492812"/>
                </a:lnTo>
                <a:lnTo>
                  <a:pt x="61763" y="5445986"/>
                </a:lnTo>
                <a:lnTo>
                  <a:pt x="56991" y="5430695"/>
                </a:lnTo>
                <a:lnTo>
                  <a:pt x="41922" y="5398673"/>
                </a:lnTo>
                <a:lnTo>
                  <a:pt x="25760" y="5339273"/>
                </a:lnTo>
                <a:lnTo>
                  <a:pt x="16811" y="5271956"/>
                </a:lnTo>
                <a:cubicBezTo>
                  <a:pt x="9305" y="5238090"/>
                  <a:pt x="4710" y="5203585"/>
                  <a:pt x="3092" y="5168860"/>
                </a:cubicBezTo>
                <a:cubicBezTo>
                  <a:pt x="-7132" y="5042101"/>
                  <a:pt x="10081" y="4917108"/>
                  <a:pt x="24446" y="4791844"/>
                </a:cubicBezTo>
                <a:cubicBezTo>
                  <a:pt x="34023" y="4712006"/>
                  <a:pt x="48647" y="4631352"/>
                  <a:pt x="24446" y="4552331"/>
                </a:cubicBezTo>
                <a:cubicBezTo>
                  <a:pt x="7867" y="4497261"/>
                  <a:pt x="4180" y="4438805"/>
                  <a:pt x="13705" y="4381912"/>
                </a:cubicBezTo>
                <a:cubicBezTo>
                  <a:pt x="29766" y="4280940"/>
                  <a:pt x="33117" y="4178184"/>
                  <a:pt x="23670" y="4076300"/>
                </a:cubicBezTo>
                <a:cubicBezTo>
                  <a:pt x="17432" y="4009125"/>
                  <a:pt x="18390" y="3941419"/>
                  <a:pt x="26517" y="3874462"/>
                </a:cubicBezTo>
                <a:cubicBezTo>
                  <a:pt x="37258" y="3784423"/>
                  <a:pt x="53954" y="3692752"/>
                  <a:pt x="33635" y="3602444"/>
                </a:cubicBezTo>
                <a:cubicBezTo>
                  <a:pt x="1280" y="3458954"/>
                  <a:pt x="7751" y="3315599"/>
                  <a:pt x="20694" y="3171022"/>
                </a:cubicBezTo>
                <a:cubicBezTo>
                  <a:pt x="30400" y="3063439"/>
                  <a:pt x="41141" y="2954632"/>
                  <a:pt x="21728" y="2845824"/>
                </a:cubicBezTo>
                <a:cubicBezTo>
                  <a:pt x="13381" y="2795337"/>
                  <a:pt x="13381" y="2743709"/>
                  <a:pt x="21728" y="2693221"/>
                </a:cubicBezTo>
                <a:cubicBezTo>
                  <a:pt x="31823" y="2625218"/>
                  <a:pt x="41400" y="2557892"/>
                  <a:pt x="28458" y="2489208"/>
                </a:cubicBezTo>
                <a:cubicBezTo>
                  <a:pt x="22764" y="2459285"/>
                  <a:pt x="18493" y="2429092"/>
                  <a:pt x="15516" y="2398898"/>
                </a:cubicBezTo>
                <a:cubicBezTo>
                  <a:pt x="9589" y="2321809"/>
                  <a:pt x="11711" y="2244283"/>
                  <a:pt x="21857" y="2167683"/>
                </a:cubicBezTo>
                <a:cubicBezTo>
                  <a:pt x="31564" y="2078733"/>
                  <a:pt x="15776" y="1989238"/>
                  <a:pt x="28717" y="1900560"/>
                </a:cubicBezTo>
                <a:cubicBezTo>
                  <a:pt x="37907" y="1829142"/>
                  <a:pt x="38255" y="1756772"/>
                  <a:pt x="29752" y="1685258"/>
                </a:cubicBezTo>
                <a:cubicBezTo>
                  <a:pt x="14456" y="1550065"/>
                  <a:pt x="15412" y="1413389"/>
                  <a:pt x="32599" y="1278454"/>
                </a:cubicBezTo>
                <a:cubicBezTo>
                  <a:pt x="43212" y="1199704"/>
                  <a:pt x="49294" y="1118644"/>
                  <a:pt x="30270" y="1041390"/>
                </a:cubicBezTo>
                <a:cubicBezTo>
                  <a:pt x="-14509" y="859818"/>
                  <a:pt x="11634" y="677973"/>
                  <a:pt x="30270" y="497354"/>
                </a:cubicBezTo>
                <a:lnTo>
                  <a:pt x="31725" y="472895"/>
                </a:lnTo>
                <a:lnTo>
                  <a:pt x="43781" y="427827"/>
                </a:lnTo>
                <a:lnTo>
                  <a:pt x="50994" y="413476"/>
                </a:lnTo>
                <a:lnTo>
                  <a:pt x="58372" y="387895"/>
                </a:lnTo>
                <a:cubicBezTo>
                  <a:pt x="111660" y="254431"/>
                  <a:pt x="198390" y="154469"/>
                  <a:pt x="306361" y="90092"/>
                </a:cubicBezTo>
                <a:lnTo>
                  <a:pt x="343340" y="71955"/>
                </a:lnTo>
                <a:lnTo>
                  <a:pt x="451947" y="55771"/>
                </a:lnTo>
                <a:lnTo>
                  <a:pt x="480681" y="50638"/>
                </a:lnTo>
                <a:lnTo>
                  <a:pt x="500476" y="51097"/>
                </a:lnTo>
                <a:cubicBezTo>
                  <a:pt x="614729" y="49684"/>
                  <a:pt x="728933" y="43772"/>
                  <a:pt x="843024" y="32056"/>
                </a:cubicBezTo>
                <a:cubicBezTo>
                  <a:pt x="1123212" y="7156"/>
                  <a:pt x="1404499" y="3566"/>
                  <a:pt x="1685086" y="21332"/>
                </a:cubicBezTo>
                <a:cubicBezTo>
                  <a:pt x="1938623" y="33688"/>
                  <a:pt x="2191759" y="64000"/>
                  <a:pt x="2445896" y="38121"/>
                </a:cubicBezTo>
                <a:cubicBezTo>
                  <a:pt x="2489616" y="33690"/>
                  <a:pt x="2532937" y="26111"/>
                  <a:pt x="2576333" y="19030"/>
                </a:cubicBezTo>
                <a:lnTo>
                  <a:pt x="2696353" y="4251"/>
                </a:lnTo>
                <a:lnTo>
                  <a:pt x="2745536" y="5232"/>
                </a:lnTo>
                <a:cubicBezTo>
                  <a:pt x="2818993" y="6452"/>
                  <a:pt x="2887864" y="7004"/>
                  <a:pt x="2947014" y="5793"/>
                </a:cubicBezTo>
                <a:cubicBezTo>
                  <a:pt x="3006163" y="4584"/>
                  <a:pt x="3060036" y="3178"/>
                  <a:pt x="3110399" y="1949"/>
                </a:cubicBezTo>
                <a:lnTo>
                  <a:pt x="3199002" y="221"/>
                </a:lnTo>
                <a:lnTo>
                  <a:pt x="3325015" y="3583"/>
                </a:lnTo>
                <a:cubicBezTo>
                  <a:pt x="3530714" y="12997"/>
                  <a:pt x="3736239" y="28910"/>
                  <a:pt x="3941762" y="43248"/>
                </a:cubicBezTo>
                <a:cubicBezTo>
                  <a:pt x="4091489" y="53739"/>
                  <a:pt x="4241215" y="66563"/>
                  <a:pt x="4390942" y="37886"/>
                </a:cubicBezTo>
                <a:cubicBezTo>
                  <a:pt x="4517292" y="15154"/>
                  <a:pt x="4645537" y="10467"/>
                  <a:pt x="4772844" y="23896"/>
                </a:cubicBezTo>
                <a:cubicBezTo>
                  <a:pt x="4885597" y="37327"/>
                  <a:pt x="4999052" y="40520"/>
                  <a:pt x="5112224" y="33456"/>
                </a:cubicBezTo>
                <a:lnTo>
                  <a:pt x="5477482" y="6922"/>
                </a:lnTo>
                <a:lnTo>
                  <a:pt x="5517883" y="7607"/>
                </a:lnTo>
                <a:lnTo>
                  <a:pt x="5555683" y="6426"/>
                </a:lnTo>
                <a:cubicBezTo>
                  <a:pt x="5626335" y="3737"/>
                  <a:pt x="5704795" y="995"/>
                  <a:pt x="5791061" y="218"/>
                </a:cubicBezTo>
                <a:close/>
              </a:path>
            </a:pathLst>
          </a:custGeom>
        </p:spPr>
      </p:pic>
    </p:spTree>
    <p:extLst>
      <p:ext uri="{BB962C8B-B14F-4D97-AF65-F5344CB8AC3E}">
        <p14:creationId xmlns:p14="http://schemas.microsoft.com/office/powerpoint/2010/main" val="370419187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F6E750-AFB9-F442-66FA-3FE715273D98}"/>
              </a:ext>
            </a:extLst>
          </p:cNvPr>
          <p:cNvSpPr>
            <a:spLocks noGrp="1"/>
          </p:cNvSpPr>
          <p:nvPr>
            <p:ph type="title"/>
          </p:nvPr>
        </p:nvSpPr>
        <p:spPr/>
        <p:txBody>
          <a:bodyPr>
            <a:normAutofit/>
          </a:bodyPr>
          <a:lstStyle/>
          <a:p>
            <a:r>
              <a:rPr lang="en-US" sz="2400" b="1" i="0">
                <a:solidFill>
                  <a:srgbClr val="000000"/>
                </a:solidFill>
                <a:latin typeface="Arial"/>
                <a:ea typeface="Arial"/>
                <a:cs typeface="Arial"/>
              </a:rPr>
              <a:t>Pupils spoke really positively about the new routines and the impact these have had on </a:t>
            </a:r>
            <a:r>
              <a:rPr lang="en-US" sz="2400" b="1" i="0" err="1">
                <a:solidFill>
                  <a:srgbClr val="000000"/>
                </a:solidFill>
                <a:latin typeface="Arial"/>
                <a:ea typeface="Arial"/>
                <a:cs typeface="Arial"/>
              </a:rPr>
              <a:t>behaviour</a:t>
            </a:r>
            <a:r>
              <a:rPr lang="en-US" sz="2400" b="1" i="0">
                <a:solidFill>
                  <a:srgbClr val="000000"/>
                </a:solidFill>
                <a:latin typeface="Arial"/>
                <a:ea typeface="Arial"/>
                <a:cs typeface="Arial"/>
              </a:rPr>
              <a:t>.</a:t>
            </a:r>
            <a:r>
              <a:rPr lang="en-US" b="1" i="0">
                <a:solidFill>
                  <a:srgbClr val="000000"/>
                </a:solidFill>
                <a:latin typeface="Arial"/>
                <a:ea typeface="Arial"/>
                <a:cs typeface="Arial"/>
              </a:rPr>
              <a:t> </a:t>
            </a:r>
            <a:endParaRPr lang="en-US"/>
          </a:p>
        </p:txBody>
      </p:sp>
      <p:sp>
        <p:nvSpPr>
          <p:cNvPr id="3" name="Content Placeholder 2">
            <a:extLst>
              <a:ext uri="{FF2B5EF4-FFF2-40B4-BE49-F238E27FC236}">
                <a16:creationId xmlns:a16="http://schemas.microsoft.com/office/drawing/2014/main" id="{B933F57B-442A-0CF9-86FB-8E9CF3618C3A}"/>
              </a:ext>
            </a:extLst>
          </p:cNvPr>
          <p:cNvSpPr>
            <a:spLocks noGrp="1"/>
          </p:cNvSpPr>
          <p:nvPr>
            <p:ph idx="1"/>
          </p:nvPr>
        </p:nvSpPr>
        <p:spPr>
          <a:xfrm>
            <a:off x="838200" y="2016469"/>
            <a:ext cx="10515600" cy="4251960"/>
          </a:xfrm>
        </p:spPr>
        <p:txBody>
          <a:bodyPr vert="horz" lIns="91440" tIns="45720" rIns="91440" bIns="45720" rtlCol="0" anchor="t">
            <a:normAutofit/>
          </a:bodyPr>
          <a:lstStyle/>
          <a:p>
            <a:endParaRPr lang="en-US" sz="1100" b="1" i="0" u="none" strike="noStrike">
              <a:solidFill>
                <a:srgbClr val="000000"/>
              </a:solidFill>
              <a:latin typeface="Arial"/>
              <a:ea typeface="Arial"/>
              <a:cs typeface="Arial"/>
            </a:endParaRPr>
          </a:p>
          <a:p>
            <a:r>
              <a:rPr lang="en-US" b="0"/>
              <a:t/>
            </a:r>
            <a:br>
              <a:rPr lang="en-US" b="0"/>
            </a:br>
            <a:r>
              <a:rPr lang="en-US" sz="2600" b="0" i="0" u="none" strike="noStrike">
                <a:solidFill>
                  <a:srgbClr val="000000"/>
                </a:solidFill>
                <a:latin typeface="Arial"/>
                <a:ea typeface="Arial"/>
                <a:cs typeface="Arial"/>
              </a:rPr>
              <a:t>‘There’s more time for learning now’</a:t>
            </a:r>
          </a:p>
          <a:p>
            <a:r>
              <a:rPr lang="en-US" sz="2600" b="0" i="0" u="none" strike="noStrike">
                <a:solidFill>
                  <a:srgbClr val="000000"/>
                </a:solidFill>
                <a:latin typeface="Arial"/>
                <a:ea typeface="Arial"/>
                <a:cs typeface="Arial"/>
              </a:rPr>
              <a:t>‘It’s definitely better now - we know what to do’</a:t>
            </a:r>
          </a:p>
          <a:p>
            <a:r>
              <a:rPr lang="en-US" sz="2600" b="0" i="0" u="none" strike="noStrike">
                <a:solidFill>
                  <a:srgbClr val="000000"/>
                </a:solidFill>
                <a:latin typeface="Arial"/>
                <a:ea typeface="Arial"/>
                <a:cs typeface="Arial"/>
              </a:rPr>
              <a:t>‘Line order helps as we aren't next to people who distract us. The teachers know where to put us’</a:t>
            </a:r>
          </a:p>
          <a:p>
            <a:r>
              <a:rPr lang="en-US" sz="2600" b="0" i="0" u="none" strike="noStrike">
                <a:solidFill>
                  <a:srgbClr val="000000"/>
                </a:solidFill>
                <a:latin typeface="Arial"/>
                <a:ea typeface="Arial"/>
                <a:cs typeface="Arial"/>
              </a:rPr>
              <a:t>‘The transition routine is good cause before we would start chatting and then we’d have to start again’ </a:t>
            </a:r>
          </a:p>
          <a:p>
            <a:r>
              <a:rPr lang="en-US" sz="2600" b="0" i="0" u="none" strike="noStrike">
                <a:solidFill>
                  <a:srgbClr val="000000"/>
                </a:solidFill>
                <a:latin typeface="Arial"/>
                <a:ea typeface="Arial"/>
                <a:cs typeface="Arial"/>
              </a:rPr>
              <a:t>‘We know what we have to do to be good now’</a:t>
            </a:r>
          </a:p>
        </p:txBody>
      </p:sp>
      <p:pic>
        <p:nvPicPr>
          <p:cNvPr id="5" name="Picture 4">
            <a:extLst>
              <a:ext uri="{FF2B5EF4-FFF2-40B4-BE49-F238E27FC236}">
                <a16:creationId xmlns:a16="http://schemas.microsoft.com/office/drawing/2014/main" id="{DD8DBEA7-C65F-A663-D584-C7368FDB2B67}"/>
              </a:ext>
            </a:extLst>
          </p:cNvPr>
          <p:cNvPicPr>
            <a:picLocks noChangeAspect="1"/>
          </p:cNvPicPr>
          <p:nvPr/>
        </p:nvPicPr>
        <p:blipFill>
          <a:blip r:embed="rId3"/>
          <a:stretch>
            <a:fillRect/>
          </a:stretch>
        </p:blipFill>
        <p:spPr>
          <a:xfrm>
            <a:off x="8617881" y="1048327"/>
            <a:ext cx="2743200" cy="1340925"/>
          </a:xfrm>
          <a:prstGeom prst="rect">
            <a:avLst/>
          </a:prstGeom>
        </p:spPr>
      </p:pic>
    </p:spTree>
    <p:extLst>
      <p:ext uri="{BB962C8B-B14F-4D97-AF65-F5344CB8AC3E}">
        <p14:creationId xmlns:p14="http://schemas.microsoft.com/office/powerpoint/2010/main" val="173250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WE HOPE TO MAKE THE PRINCIPLES CLEAR TO SEE FOR EVERYONE.</a:t>
            </a:r>
            <a:endParaRPr lang="en-GB" dirty="0"/>
          </a:p>
        </p:txBody>
      </p:sp>
      <p:pic>
        <p:nvPicPr>
          <p:cNvPr id="4" name="Content Placeholder 3"/>
          <p:cNvPicPr>
            <a:picLocks noGrp="1" noChangeAspect="1"/>
          </p:cNvPicPr>
          <p:nvPr>
            <p:ph idx="1"/>
          </p:nvPr>
        </p:nvPicPr>
        <p:blipFill>
          <a:blip r:embed="rId3"/>
          <a:stretch>
            <a:fillRect/>
          </a:stretch>
        </p:blipFill>
        <p:spPr>
          <a:xfrm>
            <a:off x="2953408" y="2133600"/>
            <a:ext cx="8187010" cy="3778250"/>
          </a:xfrm>
          <a:prstGeom prst="rect">
            <a:avLst/>
          </a:prstGeom>
        </p:spPr>
      </p:pic>
      <p:pic>
        <p:nvPicPr>
          <p:cNvPr id="3" name="Picture 2"/>
          <p:cNvPicPr>
            <a:picLocks noChangeAspect="1"/>
          </p:cNvPicPr>
          <p:nvPr/>
        </p:nvPicPr>
        <p:blipFill>
          <a:blip r:embed="rId4"/>
          <a:stretch>
            <a:fillRect/>
          </a:stretch>
        </p:blipFill>
        <p:spPr>
          <a:xfrm>
            <a:off x="574064" y="4562841"/>
            <a:ext cx="1952625" cy="1952625"/>
          </a:xfrm>
          <a:prstGeom prst="rect">
            <a:avLst/>
          </a:prstGeom>
        </p:spPr>
      </p:pic>
    </p:spTree>
    <p:extLst>
      <p:ext uri="{BB962C8B-B14F-4D97-AF65-F5344CB8AC3E}">
        <p14:creationId xmlns:p14="http://schemas.microsoft.com/office/powerpoint/2010/main" val="3597618187"/>
      </p:ext>
    </p:extLst>
  </p:cSld>
  <p:clrMapOvr>
    <a:masterClrMapping/>
  </p:clrMapOvr>
  <p:timing>
    <p:tnLst>
      <p:par>
        <p:cTn id="1" dur="indefinite" restart="never" nodeType="tmRoot"/>
      </p:par>
    </p:tn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91</TotalTime>
  <Words>695</Words>
  <Application>Microsoft Office PowerPoint</Application>
  <PresentationFormat>Widescreen</PresentationFormat>
  <Paragraphs>87</Paragraphs>
  <Slides>22</Slides>
  <Notes>18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22</vt:i4>
      </vt:variant>
    </vt:vector>
  </HeadingPairs>
  <TitlesOfParts>
    <vt:vector size="30" baseType="lpstr">
      <vt:lpstr>Alegreya Sans</vt:lpstr>
      <vt:lpstr>Arial</vt:lpstr>
      <vt:lpstr>Calibri</vt:lpstr>
      <vt:lpstr>Century Gothic</vt:lpstr>
      <vt:lpstr>Rockwell</vt:lpstr>
      <vt:lpstr>The Serif Hand Black</vt:lpstr>
      <vt:lpstr>Wingdings 3</vt:lpstr>
      <vt:lpstr>Wisp</vt:lpstr>
      <vt:lpstr>The Kaleidoscope Behaviour curriculum.</vt:lpstr>
      <vt:lpstr>Welcome to our parents.</vt:lpstr>
      <vt:lpstr>PowerPoint Presentation</vt:lpstr>
      <vt:lpstr>The rationale behind the idea...</vt:lpstr>
      <vt:lpstr>Were going to teach how to behave.</vt:lpstr>
      <vt:lpstr>As Ofsted explains:</vt:lpstr>
      <vt:lpstr>What is it?</vt:lpstr>
      <vt:lpstr>PowerPoint Presentation</vt:lpstr>
      <vt:lpstr>EVIDENCE BASED RESEARCH USING REAL LIFE EXPERTS:</vt:lpstr>
      <vt:lpstr>Why is positive behaviour so important?</vt:lpstr>
      <vt:lpstr>Our three new behaviour expectations:</vt:lpstr>
      <vt:lpstr>EXAMPLES OF WHAT IT WOULD LOOK LIKE IN OUR SCHOOLS</vt:lpstr>
      <vt:lpstr>PowerPoint Presentation</vt:lpstr>
      <vt:lpstr>Routine number 1</vt:lpstr>
      <vt:lpstr>The next steps…</vt:lpstr>
      <vt:lpstr>100% all staff consistency </vt:lpstr>
      <vt:lpstr>PowerPoint Presentation</vt:lpstr>
      <vt:lpstr>What about the children who might find it a challenge with these routines?</vt:lpstr>
      <vt:lpstr>        Draft Success Plan</vt:lpstr>
      <vt:lpstr>PowerPoint Presentation</vt:lpstr>
      <vt:lpstr>Pupils spoke really positively about the new routines and the impact these have had on behaviour. </vt:lpstr>
      <vt:lpstr>WE HOPE TO MAKE THE PRINCIPLES CLEAR TO SEE FOR EVERYONE.</vt:lpstr>
    </vt:vector>
  </TitlesOfParts>
  <Company>Christ Church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Kaleidoscope Behaviour curriculum.</dc:title>
  <dc:creator>Kerry James</dc:creator>
  <cp:lastModifiedBy>Kerry James</cp:lastModifiedBy>
  <cp:revision>13</cp:revision>
  <dcterms:created xsi:type="dcterms:W3CDTF">2023-09-06T16:46:21Z</dcterms:created>
  <dcterms:modified xsi:type="dcterms:W3CDTF">2023-09-29T07:25:17Z</dcterms:modified>
</cp:coreProperties>
</file>